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362" r:id="rId2"/>
    <p:sldId id="334" r:id="rId3"/>
    <p:sldId id="335" r:id="rId4"/>
    <p:sldId id="336" r:id="rId5"/>
    <p:sldId id="337" r:id="rId6"/>
    <p:sldId id="364" r:id="rId7"/>
    <p:sldId id="367" r:id="rId8"/>
    <p:sldId id="368" r:id="rId9"/>
    <p:sldId id="338" r:id="rId10"/>
    <p:sldId id="346" r:id="rId11"/>
    <p:sldId id="347" r:id="rId12"/>
    <p:sldId id="341" r:id="rId13"/>
    <p:sldId id="342" r:id="rId14"/>
    <p:sldId id="344" r:id="rId15"/>
    <p:sldId id="345" r:id="rId16"/>
    <p:sldId id="374" r:id="rId17"/>
    <p:sldId id="339" r:id="rId18"/>
    <p:sldId id="340" r:id="rId19"/>
    <p:sldId id="369" r:id="rId20"/>
    <p:sldId id="370" r:id="rId21"/>
    <p:sldId id="372" r:id="rId22"/>
    <p:sldId id="373" r:id="rId23"/>
    <p:sldId id="348" r:id="rId24"/>
    <p:sldId id="349" r:id="rId25"/>
    <p:sldId id="350" r:id="rId26"/>
    <p:sldId id="351" r:id="rId27"/>
    <p:sldId id="356" r:id="rId28"/>
    <p:sldId id="357" r:id="rId29"/>
    <p:sldId id="358" r:id="rId30"/>
    <p:sldId id="363" r:id="rId31"/>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Times New Roman" pitchFamily="18" charset="0"/>
        <a:ea typeface="宋体" pitchFamily="2" charset="-122"/>
        <a:cs typeface="+mn-cs"/>
      </a:defRPr>
    </a:lvl1pPr>
    <a:lvl2pPr marL="457200" algn="l" rtl="0" fontAlgn="base">
      <a:spcBef>
        <a:spcPct val="0"/>
      </a:spcBef>
      <a:spcAft>
        <a:spcPct val="0"/>
      </a:spcAft>
      <a:defRPr kern="1200">
        <a:solidFill>
          <a:schemeClr val="tx1"/>
        </a:solidFill>
        <a:latin typeface="Times New Roman" pitchFamily="18" charset="0"/>
        <a:ea typeface="宋体" pitchFamily="2" charset="-122"/>
        <a:cs typeface="+mn-cs"/>
      </a:defRPr>
    </a:lvl2pPr>
    <a:lvl3pPr marL="914400" algn="l" rtl="0" fontAlgn="base">
      <a:spcBef>
        <a:spcPct val="0"/>
      </a:spcBef>
      <a:spcAft>
        <a:spcPct val="0"/>
      </a:spcAft>
      <a:defRPr kern="1200">
        <a:solidFill>
          <a:schemeClr val="tx1"/>
        </a:solidFill>
        <a:latin typeface="Times New Roman" pitchFamily="18" charset="0"/>
        <a:ea typeface="宋体" pitchFamily="2" charset="-122"/>
        <a:cs typeface="+mn-cs"/>
      </a:defRPr>
    </a:lvl3pPr>
    <a:lvl4pPr marL="1371600" algn="l" rtl="0" fontAlgn="base">
      <a:spcBef>
        <a:spcPct val="0"/>
      </a:spcBef>
      <a:spcAft>
        <a:spcPct val="0"/>
      </a:spcAft>
      <a:defRPr kern="1200">
        <a:solidFill>
          <a:schemeClr val="tx1"/>
        </a:solidFill>
        <a:latin typeface="Times New Roman" pitchFamily="18" charset="0"/>
        <a:ea typeface="宋体" pitchFamily="2" charset="-122"/>
        <a:cs typeface="+mn-cs"/>
      </a:defRPr>
    </a:lvl4pPr>
    <a:lvl5pPr marL="1828800" algn="l" rtl="0" fontAlgn="base">
      <a:spcBef>
        <a:spcPct val="0"/>
      </a:spcBef>
      <a:spcAft>
        <a:spcPct val="0"/>
      </a:spcAft>
      <a:defRPr kern="1200">
        <a:solidFill>
          <a:schemeClr val="tx1"/>
        </a:solidFill>
        <a:latin typeface="Times New Roman" pitchFamily="18" charset="0"/>
        <a:ea typeface="宋体" pitchFamily="2" charset="-122"/>
        <a:cs typeface="+mn-cs"/>
      </a:defRPr>
    </a:lvl5pPr>
    <a:lvl6pPr marL="2286000" algn="l" defTabSz="914400" rtl="0" eaLnBrk="1" latinLnBrk="0" hangingPunct="1">
      <a:defRPr kern="1200">
        <a:solidFill>
          <a:schemeClr val="tx1"/>
        </a:solidFill>
        <a:latin typeface="Times New Roman" pitchFamily="18" charset="0"/>
        <a:ea typeface="宋体" pitchFamily="2" charset="-122"/>
        <a:cs typeface="+mn-cs"/>
      </a:defRPr>
    </a:lvl6pPr>
    <a:lvl7pPr marL="2743200" algn="l" defTabSz="914400" rtl="0" eaLnBrk="1" latinLnBrk="0" hangingPunct="1">
      <a:defRPr kern="1200">
        <a:solidFill>
          <a:schemeClr val="tx1"/>
        </a:solidFill>
        <a:latin typeface="Times New Roman" pitchFamily="18" charset="0"/>
        <a:ea typeface="宋体" pitchFamily="2" charset="-122"/>
        <a:cs typeface="+mn-cs"/>
      </a:defRPr>
    </a:lvl7pPr>
    <a:lvl8pPr marL="3200400" algn="l" defTabSz="914400" rtl="0" eaLnBrk="1" latinLnBrk="0" hangingPunct="1">
      <a:defRPr kern="1200">
        <a:solidFill>
          <a:schemeClr val="tx1"/>
        </a:solidFill>
        <a:latin typeface="Times New Roman" pitchFamily="18" charset="0"/>
        <a:ea typeface="宋体" pitchFamily="2" charset="-122"/>
        <a:cs typeface="+mn-cs"/>
      </a:defRPr>
    </a:lvl8pPr>
    <a:lvl9pPr marL="3657600" algn="l" defTabSz="914400" rtl="0" eaLnBrk="1" latinLnBrk="0" hangingPunct="1">
      <a:defRPr kern="1200">
        <a:solidFill>
          <a:schemeClr val="tx1"/>
        </a:solidFill>
        <a:latin typeface="Times New Roman" pitchFamily="18" charset="0"/>
        <a:ea typeface="宋体" pitchFamily="2" charset="-122"/>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55" autoAdjust="0"/>
    <p:restoredTop sz="96159" autoAdjust="0"/>
  </p:normalViewPr>
  <p:slideViewPr>
    <p:cSldViewPr>
      <p:cViewPr varScale="1">
        <p:scale>
          <a:sx n="94" d="100"/>
          <a:sy n="94" d="100"/>
        </p:scale>
        <p:origin x="-1684" y="-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25" d="100"/>
        <a:sy n="125" d="100"/>
      </p:scale>
      <p:origin x="0" y="0"/>
    </p:cViewPr>
  </p:sorterViewPr>
  <p:notesViewPr>
    <p:cSldViewPr>
      <p:cViewPr varScale="1">
        <p:scale>
          <a:sx n="83" d="100"/>
          <a:sy n="83" d="100"/>
        </p:scale>
        <p:origin x="-2040"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994"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kumimoji="1" sz="1200"/>
            </a:lvl1pPr>
          </a:lstStyle>
          <a:p>
            <a:pPr>
              <a:defRPr/>
            </a:pPr>
            <a:endParaRPr lang="en-US" altLang="zh-CN"/>
          </a:p>
        </p:txBody>
      </p:sp>
      <p:sp>
        <p:nvSpPr>
          <p:cNvPr id="84995" name="Rectangle 3"/>
          <p:cNvSpPr>
            <a:spLocks noGrp="1" noChangeArrowheads="1"/>
          </p:cNvSpPr>
          <p:nvPr>
            <p:ph type="dt" sz="quarter"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1" sz="1200"/>
            </a:lvl1pPr>
          </a:lstStyle>
          <a:p>
            <a:pPr>
              <a:defRPr/>
            </a:pPr>
            <a:endParaRPr lang="en-US" altLang="zh-CN"/>
          </a:p>
        </p:txBody>
      </p:sp>
      <p:sp>
        <p:nvSpPr>
          <p:cNvPr id="84996" name="Rectangle 4"/>
          <p:cNvSpPr>
            <a:spLocks noGrp="1" noChangeArrowheads="1"/>
          </p:cNvSpPr>
          <p:nvPr>
            <p:ph type="ftr" sz="quarter" idx="2"/>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1" sz="1200"/>
            </a:lvl1pPr>
          </a:lstStyle>
          <a:p>
            <a:pPr>
              <a:defRPr/>
            </a:pPr>
            <a:endParaRPr lang="en-US" altLang="zh-CN"/>
          </a:p>
        </p:txBody>
      </p:sp>
      <p:sp>
        <p:nvSpPr>
          <p:cNvPr id="84997" name="Rectangle 5"/>
          <p:cNvSpPr>
            <a:spLocks noGrp="1" noChangeArrowheads="1"/>
          </p:cNvSpPr>
          <p:nvPr>
            <p:ph type="sldNum" sz="quarter" idx="3"/>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1" sz="1200"/>
            </a:lvl1pPr>
          </a:lstStyle>
          <a:p>
            <a:pPr>
              <a:defRPr/>
            </a:pPr>
            <a:fld id="{6CA68E01-8E16-456C-9169-11DF1CF33BE1}" type="slidenum">
              <a:rPr lang="en-US" altLang="zh-CN"/>
              <a:pPr>
                <a:defRPr/>
              </a:pPr>
              <a:t>‹#›</a:t>
            </a:fld>
            <a:endParaRPr lang="en-US" altLang="zh-CN"/>
          </a:p>
        </p:txBody>
      </p:sp>
    </p:spTree>
    <p:extLst>
      <p:ext uri="{BB962C8B-B14F-4D97-AF65-F5344CB8AC3E}">
        <p14:creationId xmlns:p14="http://schemas.microsoft.com/office/powerpoint/2010/main" val="11274728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3970"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kumimoji="1" sz="1200"/>
            </a:lvl1pPr>
          </a:lstStyle>
          <a:p>
            <a:pPr>
              <a:defRPr/>
            </a:pPr>
            <a:endParaRPr lang="en-US" altLang="zh-CN"/>
          </a:p>
        </p:txBody>
      </p:sp>
      <p:sp>
        <p:nvSpPr>
          <p:cNvPr id="83971"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1" sz="1200"/>
            </a:lvl1pPr>
          </a:lstStyle>
          <a:p>
            <a:pPr>
              <a:defRPr/>
            </a:pPr>
            <a:endParaRPr lang="en-US" altLang="zh-CN"/>
          </a:p>
        </p:txBody>
      </p:sp>
      <p:sp>
        <p:nvSpPr>
          <p:cNvPr id="21508"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83973"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83974"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kumimoji="1" sz="1200"/>
            </a:lvl1pPr>
          </a:lstStyle>
          <a:p>
            <a:pPr>
              <a:defRPr/>
            </a:pPr>
            <a:endParaRPr lang="en-US" altLang="zh-CN"/>
          </a:p>
        </p:txBody>
      </p:sp>
      <p:sp>
        <p:nvSpPr>
          <p:cNvPr id="83975"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kumimoji="1" sz="1200"/>
            </a:lvl1pPr>
          </a:lstStyle>
          <a:p>
            <a:pPr>
              <a:defRPr/>
            </a:pPr>
            <a:fld id="{DE7420CE-B9AB-4D68-A2B3-3E586080677C}" type="slidenum">
              <a:rPr lang="en-US" altLang="zh-CN"/>
              <a:pPr>
                <a:defRPr/>
              </a:pPr>
              <a:t>‹#›</a:t>
            </a:fld>
            <a:endParaRPr lang="en-US" altLang="zh-CN"/>
          </a:p>
        </p:txBody>
      </p:sp>
    </p:spTree>
    <p:extLst>
      <p:ext uri="{BB962C8B-B14F-4D97-AF65-F5344CB8AC3E}">
        <p14:creationId xmlns:p14="http://schemas.microsoft.com/office/powerpoint/2010/main" val="306376211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7"/>
          <p:cNvSpPr>
            <a:spLocks noGrp="1" noChangeArrowheads="1"/>
          </p:cNvSpPr>
          <p:nvPr>
            <p:ph type="sldNum" sz="quarter" idx="5"/>
          </p:nvPr>
        </p:nvSpPr>
        <p:spPr>
          <a:noFill/>
        </p:spPr>
        <p:txBody>
          <a:bodyPr/>
          <a:lstStyle/>
          <a:p>
            <a:fld id="{612ED14A-B3E2-425A-B0B3-A177B26B0501}" type="slidenum">
              <a:rPr lang="en-US" altLang="zh-CN" smtClean="0"/>
              <a:pPr/>
              <a:t>1</a:t>
            </a:fld>
            <a:endParaRPr lang="en-US" altLang="zh-CN"/>
          </a:p>
        </p:txBody>
      </p:sp>
      <p:sp>
        <p:nvSpPr>
          <p:cNvPr id="22531" name="Rectangle 2"/>
          <p:cNvSpPr>
            <a:spLocks noGrp="1" noRot="1" noChangeAspect="1" noChangeArrowheads="1" noTextEdit="1"/>
          </p:cNvSpPr>
          <p:nvPr>
            <p:ph type="sldImg"/>
          </p:nvPr>
        </p:nvSpPr>
        <p:spPr>
          <a:ln/>
        </p:spPr>
      </p:sp>
      <p:sp>
        <p:nvSpPr>
          <p:cNvPr id="22532" name="Rectangle 3"/>
          <p:cNvSpPr>
            <a:spLocks noGrp="1" noChangeArrowheads="1"/>
          </p:cNvSpPr>
          <p:nvPr>
            <p:ph type="body" idx="1"/>
          </p:nvPr>
        </p:nvSpPr>
        <p:spPr>
          <a:noFill/>
          <a:ln/>
        </p:spPr>
        <p:txBody>
          <a:bodyPr/>
          <a:lstStyle/>
          <a:p>
            <a:pPr eaLnBrk="1" hangingPunct="1"/>
            <a:endParaRPr lang="en-US"/>
          </a:p>
        </p:txBody>
      </p:sp>
    </p:spTree>
    <p:extLst>
      <p:ext uri="{BB962C8B-B14F-4D97-AF65-F5344CB8AC3E}">
        <p14:creationId xmlns:p14="http://schemas.microsoft.com/office/powerpoint/2010/main" val="24461839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幻灯片图像占位符 1"/>
          <p:cNvSpPr>
            <a:spLocks noGrp="1" noRot="1" noChangeAspect="1" noTextEdit="1"/>
          </p:cNvSpPr>
          <p:nvPr>
            <p:ph type="sldImg"/>
          </p:nvPr>
        </p:nvSpPr>
        <p:spPr>
          <a:ln/>
        </p:spPr>
      </p:sp>
      <p:sp>
        <p:nvSpPr>
          <p:cNvPr id="79875"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79876"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fld id="{F692C2CF-C484-44B1-92B9-9436463DD41A}" type="slidenum">
              <a:rPr lang="en-US" altLang="zh-CN" sz="1200" smtClean="0"/>
              <a:pPr/>
              <a:t>26</a:t>
            </a:fld>
            <a:endParaRPr lang="en-US" altLang="zh-CN" sz="1200"/>
          </a:p>
        </p:txBody>
      </p:sp>
    </p:spTree>
    <p:extLst>
      <p:ext uri="{BB962C8B-B14F-4D97-AF65-F5344CB8AC3E}">
        <p14:creationId xmlns:p14="http://schemas.microsoft.com/office/powerpoint/2010/main" val="19702082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16" descr="未标题-1 拷贝"/>
          <p:cNvPicPr>
            <a:picLocks noChangeAspect="1" noChangeArrowheads="1"/>
          </p:cNvPicPr>
          <p:nvPr userDrawn="1"/>
        </p:nvPicPr>
        <p:blipFill>
          <a:blip r:embed="rId2" cstate="print"/>
          <a:srcRect/>
          <a:stretch>
            <a:fillRect/>
          </a:stretch>
        </p:blipFill>
        <p:spPr bwMode="auto">
          <a:xfrm>
            <a:off x="0" y="0"/>
            <a:ext cx="9144000" cy="6859588"/>
          </a:xfrm>
          <a:prstGeom prst="rect">
            <a:avLst/>
          </a:prstGeom>
          <a:noFill/>
          <a:ln w="9525">
            <a:noFill/>
            <a:miter lim="800000"/>
            <a:headEnd/>
            <a:tailEnd/>
          </a:ln>
        </p:spPr>
      </p:pic>
      <p:sp>
        <p:nvSpPr>
          <p:cNvPr id="101378" name="Rectangle 2"/>
          <p:cNvSpPr>
            <a:spLocks noGrp="1" noChangeArrowheads="1"/>
          </p:cNvSpPr>
          <p:nvPr>
            <p:ph type="ctrTitle"/>
          </p:nvPr>
        </p:nvSpPr>
        <p:spPr>
          <a:xfrm>
            <a:off x="685800" y="2130425"/>
            <a:ext cx="7772400" cy="1470025"/>
          </a:xfrm>
        </p:spPr>
        <p:txBody>
          <a:bodyPr/>
          <a:lstStyle>
            <a:lvl1pPr>
              <a:defRPr/>
            </a:lvl1pPr>
          </a:lstStyle>
          <a:p>
            <a:r>
              <a:rPr lang="zh-CN" altLang="en-US"/>
              <a:t>单击此处编辑母版标题样式</a:t>
            </a:r>
          </a:p>
        </p:txBody>
      </p:sp>
      <p:sp>
        <p:nvSpPr>
          <p:cNvPr id="101379" name="Rectangle 3"/>
          <p:cNvSpPr>
            <a:spLocks noGrp="1" noChangeArrowheads="1"/>
          </p:cNvSpPr>
          <p:nvPr>
            <p:ph type="subTitle" idx="1"/>
          </p:nvPr>
        </p:nvSpPr>
        <p:spPr>
          <a:xfrm>
            <a:off x="1371600" y="3886200"/>
            <a:ext cx="6400800" cy="1752600"/>
          </a:xfrm>
        </p:spPr>
        <p:txBody>
          <a:bodyPr/>
          <a:lstStyle>
            <a:lvl1pPr marL="0" indent="0" algn="ctr">
              <a:buFontTx/>
              <a:buNone/>
              <a:defRPr/>
            </a:lvl1pPr>
          </a:lstStyle>
          <a:p>
            <a:r>
              <a:rPr lang="zh-CN" altLang="en-US"/>
              <a:t>单击此处编辑母版副标题样式</a:t>
            </a:r>
          </a:p>
        </p:txBody>
      </p:sp>
      <p:sp>
        <p:nvSpPr>
          <p:cNvPr id="5" name="Rectangle 4"/>
          <p:cNvSpPr>
            <a:spLocks noGrp="1" noChangeArrowheads="1"/>
          </p:cNvSpPr>
          <p:nvPr>
            <p:ph type="dt" sz="half" idx="10"/>
          </p:nvPr>
        </p:nvSpPr>
        <p:spPr>
          <a:xfrm>
            <a:off x="457200" y="6245225"/>
            <a:ext cx="2133600" cy="476250"/>
          </a:xfrm>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xfrm>
            <a:off x="3124200" y="6245225"/>
            <a:ext cx="2895600" cy="476250"/>
          </a:xfrm>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xfrm>
            <a:off x="6553200" y="6245225"/>
            <a:ext cx="2133600" cy="476250"/>
          </a:xfrm>
        </p:spPr>
        <p:txBody>
          <a:bodyPr/>
          <a:lstStyle>
            <a:lvl1pPr>
              <a:defRPr/>
            </a:lvl1pPr>
          </a:lstStyle>
          <a:p>
            <a:pPr>
              <a:defRPr/>
            </a:pPr>
            <a:fld id="{CF5D4924-AA54-47D3-894B-171E592B68DE}" type="slidenum">
              <a:rPr lang="en-US" altLang="zh-CN"/>
              <a:pPr>
                <a:defRPr/>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B66BEEDB-2A0B-4DC2-AB83-202671C8E209}" type="slidenum">
              <a:rPr lang="en-US" altLang="zh-CN"/>
              <a:pPr>
                <a:defRPr/>
              </a:pPr>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15100" y="609600"/>
            <a:ext cx="1943100" cy="54864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85800" y="609600"/>
            <a:ext cx="5676900" cy="54864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62BFEB51-B069-4A9A-A1DA-570FDC466296}" type="slidenum">
              <a:rPr lang="en-US" altLang="zh-CN"/>
              <a:pPr>
                <a:defRPr/>
              </a:pPr>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371600" y="533400"/>
            <a:ext cx="75438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1371600" y="1981200"/>
            <a:ext cx="37338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5257800" y="1981200"/>
            <a:ext cx="37338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5257800" y="4114800"/>
            <a:ext cx="37338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17051346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C5A9E370-7543-44F3-A299-79C3EEA9730C}" type="slidenum">
              <a:rPr lang="en-US" altLang="zh-CN"/>
              <a:pPr>
                <a:defRPr/>
              </a:pPr>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pPr>
              <a:defRPr/>
            </a:pPr>
            <a:fld id="{409020D9-156C-4CF0-A82B-CBEB78926752}" type="slidenum">
              <a:rPr lang="en-US" altLang="zh-CN"/>
              <a:pPr>
                <a:defRPr/>
              </a:pPr>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4717314A-B13F-4AF1-8CAE-C52665E3D5E2}" type="slidenum">
              <a:rPr lang="en-US" altLang="zh-CN"/>
              <a:pPr>
                <a:defRPr/>
              </a:pPr>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pPr>
              <a:defRPr/>
            </a:pPr>
            <a:fld id="{0D726DB7-EDA2-4AB9-8DA2-B602CB4991CE}" type="slidenum">
              <a:rPr lang="en-US" altLang="zh-CN"/>
              <a:pPr>
                <a:defRPr/>
              </a:pPr>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pPr>
              <a:defRPr/>
            </a:pPr>
            <a:fld id="{2E8DF768-A72A-4946-89DF-656276D88202}" type="slidenum">
              <a:rPr lang="en-US" altLang="zh-CN"/>
              <a:pPr>
                <a:defRPr/>
              </a:pPr>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68FEDAA1-D362-4B40-8C5C-82FA92CF9144}" type="slidenum">
              <a:rPr lang="en-US" altLang="zh-CN"/>
              <a:pPr>
                <a:defRPr/>
              </a:pPr>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05B22D35-26D7-4EEA-B120-D49CBAA38F2F}" type="slidenum">
              <a:rPr lang="en-US" altLang="zh-CN"/>
              <a:pPr>
                <a:defRPr/>
              </a:pPr>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pPr>
              <a:defRPr/>
            </a:pPr>
            <a:fld id="{19744476-AC96-4BCE-A41E-2164431D002D}" type="slidenum">
              <a:rPr lang="en-US" altLang="zh-CN"/>
              <a:pPr>
                <a:defRPr/>
              </a:pPr>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26" name="Picture 7" descr="未标题-2 拷贝"/>
          <p:cNvPicPr>
            <a:picLocks noChangeAspect="1" noChangeArrowheads="1"/>
          </p:cNvPicPr>
          <p:nvPr userDrawn="1"/>
        </p:nvPicPr>
        <p:blipFill>
          <a:blip r:embed="rId14" cstate="print"/>
          <a:srcRect/>
          <a:stretch>
            <a:fillRect/>
          </a:stretch>
        </p:blipFill>
        <p:spPr bwMode="auto">
          <a:xfrm>
            <a:off x="0" y="0"/>
            <a:ext cx="9144000" cy="6858000"/>
          </a:xfrm>
          <a:prstGeom prst="rect">
            <a:avLst/>
          </a:prstGeom>
          <a:noFill/>
          <a:ln w="9525">
            <a:noFill/>
            <a:miter lim="800000"/>
            <a:headEnd/>
            <a:tailEnd/>
          </a:ln>
        </p:spPr>
      </p:pic>
      <p:sp>
        <p:nvSpPr>
          <p:cNvPr id="1027" name="Rectangle 2"/>
          <p:cNvSpPr>
            <a:spLocks noGrp="1" noChangeArrowheads="1"/>
          </p:cNvSpPr>
          <p:nvPr>
            <p:ph type="title"/>
          </p:nvPr>
        </p:nvSpPr>
        <p:spPr bwMode="auto">
          <a:xfrm>
            <a:off x="685800" y="609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8" name="Rectangle 3"/>
          <p:cNvSpPr>
            <a:spLocks noGrp="1" noChangeArrowheads="1"/>
          </p:cNvSpPr>
          <p:nvPr>
            <p:ph type="body" idx="1"/>
          </p:nvPr>
        </p:nvSpPr>
        <p:spPr bwMode="auto">
          <a:xfrm>
            <a:off x="685800" y="1981200"/>
            <a:ext cx="7772400" cy="41148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第二层</a:t>
            </a:r>
          </a:p>
          <a:p>
            <a:pPr lvl="2"/>
            <a:r>
              <a:rPr lang="zh-CN" altLang="en-US"/>
              <a:t>第三层</a:t>
            </a:r>
          </a:p>
          <a:p>
            <a:pPr lvl="3"/>
            <a:r>
              <a:rPr lang="zh-CN" altLang="en-US"/>
              <a:t>第四层</a:t>
            </a:r>
          </a:p>
          <a:p>
            <a:pPr lvl="4"/>
            <a:r>
              <a:rPr lang="zh-CN" altLang="en-US"/>
              <a:t>第五层</a:t>
            </a:r>
          </a:p>
        </p:txBody>
      </p:sp>
      <p:sp>
        <p:nvSpPr>
          <p:cNvPr id="2" name="Rectangle 4"/>
          <p:cNvSpPr>
            <a:spLocks noGrp="1" noChangeArrowheads="1"/>
          </p:cNvSpPr>
          <p:nvPr>
            <p:ph type="dt" sz="half" idx="2"/>
          </p:nvPr>
        </p:nvSpPr>
        <p:spPr bwMode="auto">
          <a:xfrm>
            <a:off x="6858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pPr>
              <a:defRPr/>
            </a:pPr>
            <a:endParaRPr lang="en-US" altLang="zh-CN"/>
          </a:p>
        </p:txBody>
      </p:sp>
      <p:sp>
        <p:nvSpPr>
          <p:cNvPr id="1029" name="Rectangle 5"/>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pPr>
              <a:defRPr/>
            </a:pPr>
            <a:endParaRPr lang="en-US" altLang="zh-CN"/>
          </a:p>
        </p:txBody>
      </p:sp>
      <p:sp>
        <p:nvSpPr>
          <p:cNvPr id="1030" name="Rectangle 6"/>
          <p:cNvSpPr>
            <a:spLocks noGrp="1" noChangeArrowheads="1"/>
          </p:cNvSpPr>
          <p:nvPr>
            <p:ph type="sldNum" sz="quarter" idx="4"/>
          </p:nvPr>
        </p:nvSpPr>
        <p:spPr bwMode="auto">
          <a:xfrm>
            <a:off x="6553200" y="6248400"/>
            <a:ext cx="1905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pPr>
              <a:defRPr/>
            </a:pPr>
            <a:fld id="{1BC9BCF9-EAAB-44F6-A0CD-FFBD6AA0CDB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695"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6" r:id="rId12"/>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itchFamily="18" charset="0"/>
          <a:ea typeface="宋体" pitchFamily="2" charset="-122"/>
        </a:defRPr>
      </a:lvl2pPr>
      <a:lvl3pPr algn="ctr" rtl="0" eaLnBrk="0" fontAlgn="base" hangingPunct="0">
        <a:spcBef>
          <a:spcPct val="0"/>
        </a:spcBef>
        <a:spcAft>
          <a:spcPct val="0"/>
        </a:spcAft>
        <a:defRPr sz="4400">
          <a:solidFill>
            <a:schemeClr val="tx2"/>
          </a:solidFill>
          <a:latin typeface="Times New Roman" pitchFamily="18" charset="0"/>
          <a:ea typeface="宋体" pitchFamily="2" charset="-122"/>
        </a:defRPr>
      </a:lvl3pPr>
      <a:lvl4pPr algn="ctr" rtl="0" eaLnBrk="0" fontAlgn="base" hangingPunct="0">
        <a:spcBef>
          <a:spcPct val="0"/>
        </a:spcBef>
        <a:spcAft>
          <a:spcPct val="0"/>
        </a:spcAft>
        <a:defRPr sz="4400">
          <a:solidFill>
            <a:schemeClr val="tx2"/>
          </a:solidFill>
          <a:latin typeface="Times New Roman" pitchFamily="18" charset="0"/>
          <a:ea typeface="宋体" pitchFamily="2" charset="-122"/>
        </a:defRPr>
      </a:lvl4pPr>
      <a:lvl5pPr algn="ctr" rtl="0" eaLnBrk="0" fontAlgn="base" hangingPunct="0">
        <a:spcBef>
          <a:spcPct val="0"/>
        </a:spcBef>
        <a:spcAft>
          <a:spcPct val="0"/>
        </a:spcAft>
        <a:defRPr sz="4400">
          <a:solidFill>
            <a:schemeClr val="tx2"/>
          </a:solidFill>
          <a:latin typeface="Times New Roman" pitchFamily="18" charset="0"/>
          <a:ea typeface="宋体" pitchFamily="2" charset="-122"/>
        </a:defRPr>
      </a:lvl5pPr>
      <a:lvl6pPr marL="457200" algn="ctr" rtl="0" fontAlgn="base">
        <a:spcBef>
          <a:spcPct val="0"/>
        </a:spcBef>
        <a:spcAft>
          <a:spcPct val="0"/>
        </a:spcAft>
        <a:defRPr sz="4400">
          <a:solidFill>
            <a:schemeClr val="tx2"/>
          </a:solidFill>
          <a:latin typeface="Times New Roman" pitchFamily="18" charset="0"/>
          <a:ea typeface="宋体" pitchFamily="2" charset="-122"/>
        </a:defRPr>
      </a:lvl6pPr>
      <a:lvl7pPr marL="914400" algn="ctr" rtl="0" fontAlgn="base">
        <a:spcBef>
          <a:spcPct val="0"/>
        </a:spcBef>
        <a:spcAft>
          <a:spcPct val="0"/>
        </a:spcAft>
        <a:defRPr sz="4400">
          <a:solidFill>
            <a:schemeClr val="tx2"/>
          </a:solidFill>
          <a:latin typeface="Times New Roman" pitchFamily="18" charset="0"/>
          <a:ea typeface="宋体" pitchFamily="2" charset="-122"/>
        </a:defRPr>
      </a:lvl7pPr>
      <a:lvl8pPr marL="1371600" algn="ctr" rtl="0" fontAlgn="base">
        <a:spcBef>
          <a:spcPct val="0"/>
        </a:spcBef>
        <a:spcAft>
          <a:spcPct val="0"/>
        </a:spcAft>
        <a:defRPr sz="4400">
          <a:solidFill>
            <a:schemeClr val="tx2"/>
          </a:solidFill>
          <a:latin typeface="Times New Roman" pitchFamily="18" charset="0"/>
          <a:ea typeface="宋体" pitchFamily="2" charset="-122"/>
        </a:defRPr>
      </a:lvl8pPr>
      <a:lvl9pPr marL="1828800" algn="ctr" rtl="0" fontAlgn="base">
        <a:spcBef>
          <a:spcPct val="0"/>
        </a:spcBef>
        <a:spcAft>
          <a:spcPct val="0"/>
        </a:spcAft>
        <a:defRPr sz="4400">
          <a:solidFill>
            <a:schemeClr val="tx2"/>
          </a:solidFill>
          <a:latin typeface="Times New Roman" pitchFamily="18"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6.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7.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074" name="Rectangle 10"/>
          <p:cNvSpPr>
            <a:spLocks noGrp="1" noChangeArrowheads="1"/>
          </p:cNvSpPr>
          <p:nvPr>
            <p:ph type="ctrTitle"/>
          </p:nvPr>
        </p:nvSpPr>
        <p:spPr>
          <a:xfrm>
            <a:off x="713374" y="980728"/>
            <a:ext cx="7772400" cy="1470025"/>
          </a:xfrm>
        </p:spPr>
        <p:txBody>
          <a:bodyPr/>
          <a:lstStyle/>
          <a:p>
            <a:pPr>
              <a:defRPr/>
            </a:pPr>
            <a:r>
              <a:rPr kumimoji="1" lang="zh-CN" altLang="en-US" sz="3600" b="1" kern="1200" dirty="0">
                <a:solidFill>
                  <a:srgbClr val="FF0000"/>
                </a:solidFill>
                <a:effectLst>
                  <a:outerShdw blurRad="38100" dist="38100" dir="2700000" algn="tl">
                    <a:srgbClr val="000000">
                      <a:alpha val="43137"/>
                    </a:srgbClr>
                  </a:outerShdw>
                </a:effectLst>
                <a:latin typeface="黑体" pitchFamily="49" charset="-122"/>
                <a:ea typeface="黑体" pitchFamily="49" charset="-122"/>
                <a:cs typeface="+mn-cs"/>
              </a:rPr>
              <a:t>第十三讲 其他基本回路（下）</a:t>
            </a:r>
            <a:endParaRPr kumimoji="1" lang="en-US" sz="3600" b="1" kern="1200" dirty="0">
              <a:solidFill>
                <a:srgbClr val="FF0000"/>
              </a:solidFill>
              <a:effectLst>
                <a:outerShdw blurRad="38100" dist="38100" dir="2700000" algn="tl">
                  <a:srgbClr val="000000">
                    <a:alpha val="43137"/>
                  </a:srgbClr>
                </a:outerShdw>
              </a:effectLst>
              <a:latin typeface="黑体" pitchFamily="49" charset="-122"/>
              <a:ea typeface="黑体" pitchFamily="49" charset="-122"/>
              <a:cs typeface="+mn-cs"/>
            </a:endParaRPr>
          </a:p>
        </p:txBody>
      </p:sp>
      <p:pic>
        <p:nvPicPr>
          <p:cNvPr id="4" name="Picture 3" descr="DSC00053.JPG"/>
          <p:cNvPicPr>
            <a:picLocks noChangeAspect="1"/>
          </p:cNvPicPr>
          <p:nvPr/>
        </p:nvPicPr>
        <p:blipFill>
          <a:blip r:embed="rId3" cstate="print"/>
          <a:srcRect b="16667"/>
          <a:stretch>
            <a:fillRect/>
          </a:stretch>
        </p:blipFill>
        <p:spPr>
          <a:xfrm>
            <a:off x="7168896" y="4663449"/>
            <a:ext cx="1975104" cy="2194551"/>
          </a:xfrm>
          <a:prstGeom prst="rect">
            <a:avLst/>
          </a:prstGeom>
        </p:spPr>
      </p:pic>
      <p:sp>
        <p:nvSpPr>
          <p:cNvPr id="2" name="矩形 1"/>
          <p:cNvSpPr/>
          <p:nvPr/>
        </p:nvSpPr>
        <p:spPr>
          <a:xfrm>
            <a:off x="971600" y="2426855"/>
            <a:ext cx="7365736" cy="1754326"/>
          </a:xfrm>
          <a:prstGeom prst="rect">
            <a:avLst/>
          </a:prstGeom>
        </p:spPr>
        <p:txBody>
          <a:bodyPr wrap="square">
            <a:spAutoFit/>
          </a:bodyPr>
          <a:lstStyle/>
          <a:p>
            <a:pPr eaLnBrk="0" hangingPunct="0">
              <a:lnSpc>
                <a:spcPct val="150000"/>
              </a:lnSpc>
            </a:pPr>
            <a:r>
              <a:rPr kumimoji="1" lang="zh-CN" altLang="en-US" sz="2400" b="1" dirty="0">
                <a:solidFill>
                  <a:srgbClr val="000000"/>
                </a:solidFill>
              </a:rPr>
              <a:t>教材内容：第九章第三、四、五节</a:t>
            </a:r>
            <a:endParaRPr kumimoji="1" lang="en-US" altLang="zh-CN" sz="2400" b="1" dirty="0">
              <a:solidFill>
                <a:srgbClr val="000000"/>
              </a:solidFill>
            </a:endParaRPr>
          </a:p>
          <a:p>
            <a:pPr marL="1524000" indent="-1524000" eaLnBrk="0" hangingPunct="0">
              <a:lnSpc>
                <a:spcPct val="150000"/>
              </a:lnSpc>
            </a:pPr>
            <a:r>
              <a:rPr kumimoji="1" lang="zh-CN" altLang="en-US" sz="2400" b="1" dirty="0">
                <a:solidFill>
                  <a:srgbClr val="000000"/>
                </a:solidFill>
              </a:rPr>
              <a:t>教学内容：速度换接回路、换向回路和锁紧回路、多缸动作回路</a:t>
            </a:r>
          </a:p>
        </p:txBody>
      </p:sp>
    </p:spTree>
    <p:extLst>
      <p:ext uri="{BB962C8B-B14F-4D97-AF65-F5344CB8AC3E}">
        <p14:creationId xmlns:p14="http://schemas.microsoft.com/office/powerpoint/2010/main" val="3417364492"/>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15"/>
          <p:cNvSpPr>
            <a:spLocks noChangeArrowheads="1"/>
          </p:cNvSpPr>
          <p:nvPr/>
        </p:nvSpPr>
        <p:spPr bwMode="auto">
          <a:xfrm>
            <a:off x="106363" y="1027113"/>
            <a:ext cx="73132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50000"/>
              </a:spcBef>
              <a:buClrTx/>
              <a:buSzTx/>
              <a:buNone/>
            </a:pPr>
            <a:r>
              <a:rPr lang="en-US" altLang="zh-CN" sz="2800" b="1" dirty="0">
                <a:solidFill>
                  <a:srgbClr val="FF9900"/>
                </a:solidFill>
                <a:effectLst>
                  <a:outerShdw blurRad="38100" dist="38100" dir="2700000" algn="tl">
                    <a:srgbClr val="000000"/>
                  </a:outerShdw>
                </a:effectLst>
                <a:latin typeface="Arial" charset="0"/>
                <a:ea typeface="仿宋_GB2312" pitchFamily="49" charset="-122"/>
              </a:rPr>
              <a:t>9.5.1  </a:t>
            </a:r>
            <a:r>
              <a:rPr lang="zh-CN" altLang="en-US" sz="2800" b="1" dirty="0">
                <a:solidFill>
                  <a:srgbClr val="FF9900"/>
                </a:solidFill>
                <a:effectLst>
                  <a:outerShdw blurRad="38100" dist="38100" dir="2700000" algn="tl">
                    <a:srgbClr val="000000"/>
                  </a:outerShdw>
                </a:effectLst>
                <a:latin typeface="Arial" charset="0"/>
                <a:ea typeface="仿宋_GB2312" pitchFamily="49" charset="-122"/>
              </a:rPr>
              <a:t>顺序动作回路</a:t>
            </a:r>
            <a:r>
              <a:rPr lang="en-US" altLang="zh-CN" sz="2800" b="1" dirty="0">
                <a:solidFill>
                  <a:srgbClr val="FF9900"/>
                </a:solidFill>
                <a:effectLst>
                  <a:outerShdw blurRad="38100" dist="38100" dir="2700000" algn="tl">
                    <a:srgbClr val="000000"/>
                  </a:outerShdw>
                </a:effectLst>
                <a:latin typeface="Arial" charset="0"/>
                <a:ea typeface="仿宋_GB2312" pitchFamily="49" charset="-122"/>
              </a:rPr>
              <a:t>—</a:t>
            </a:r>
            <a:r>
              <a:rPr lang="zh-CN" altLang="en-US" sz="2800" b="1" dirty="0">
                <a:solidFill>
                  <a:srgbClr val="FF9900"/>
                </a:solidFill>
                <a:effectLst>
                  <a:outerShdw blurRad="38100" dist="38100" dir="2700000" algn="tl">
                    <a:srgbClr val="000000"/>
                  </a:outerShdw>
                </a:effectLst>
                <a:latin typeface="Arial" charset="0"/>
                <a:ea typeface="仿宋_GB2312" pitchFamily="49" charset="-122"/>
              </a:rPr>
              <a:t>压力控制顺序动作回路</a:t>
            </a:r>
          </a:p>
        </p:txBody>
      </p:sp>
      <p:sp>
        <p:nvSpPr>
          <p:cNvPr id="73731" name="矩形 7"/>
          <p:cNvSpPr>
            <a:spLocks noChangeArrowheads="1"/>
          </p:cNvSpPr>
          <p:nvPr/>
        </p:nvSpPr>
        <p:spPr bwMode="auto">
          <a:xfrm>
            <a:off x="250825" y="1989138"/>
            <a:ext cx="3681413" cy="415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just" eaLnBrk="1" hangingPunct="1">
              <a:spcBef>
                <a:spcPct val="0"/>
              </a:spcBef>
              <a:buClrTx/>
              <a:buSzTx/>
              <a:buFont typeface="Wingdings" panose="05000000000000000000" pitchFamily="2" charset="2"/>
              <a:buNone/>
            </a:pPr>
            <a:r>
              <a:rPr lang="zh-CN" altLang="en-US" sz="2400" b="1">
                <a:latin typeface="楷体_GB2312" pitchFamily="49" charset="-122"/>
                <a:ea typeface="楷体_GB2312" pitchFamily="49" charset="-122"/>
              </a:rPr>
              <a:t>图示为一使用顺序阀的压力控制顺序动作回路。这种回路动作的可靠性取决于顺序阀的性能及其压力调定值</a:t>
            </a:r>
            <a:r>
              <a:rPr lang="en-US" altLang="zh-CN" sz="2400" b="1">
                <a:latin typeface="楷体_GB2312" pitchFamily="49" charset="-122"/>
                <a:ea typeface="楷体_GB2312" pitchFamily="49" charset="-122"/>
              </a:rPr>
              <a:t>,</a:t>
            </a:r>
            <a:r>
              <a:rPr lang="zh-CN" altLang="en-US" sz="2400" b="1">
                <a:latin typeface="楷体_GB2312" pitchFamily="49" charset="-122"/>
                <a:ea typeface="楷体_GB2312" pitchFamily="49" charset="-122"/>
              </a:rPr>
              <a:t> 否则顺序阀易在系统压力脉冲中造成误动作</a:t>
            </a:r>
            <a:r>
              <a:rPr lang="en-US" altLang="zh-CN" sz="2400" b="1">
                <a:latin typeface="楷体_GB2312" pitchFamily="49" charset="-122"/>
                <a:ea typeface="楷体_GB2312" pitchFamily="49" charset="-122"/>
              </a:rPr>
              <a:t>,</a:t>
            </a:r>
            <a:r>
              <a:rPr lang="zh-CN" altLang="en-US" sz="2400" b="1">
                <a:latin typeface="楷体_GB2312" pitchFamily="49" charset="-122"/>
                <a:ea typeface="楷体_GB2312" pitchFamily="49" charset="-122"/>
              </a:rPr>
              <a:t> 适用于液压缸数目不多、负载变化不大的场合。优点是动作灵敏</a:t>
            </a:r>
            <a:r>
              <a:rPr lang="en-US" altLang="zh-CN" sz="2400" b="1">
                <a:latin typeface="楷体_GB2312" pitchFamily="49" charset="-122"/>
                <a:ea typeface="楷体_GB2312" pitchFamily="49" charset="-122"/>
              </a:rPr>
              <a:t>,</a:t>
            </a:r>
            <a:r>
              <a:rPr lang="zh-CN" altLang="en-US" sz="2400" b="1">
                <a:latin typeface="楷体_GB2312" pitchFamily="49" charset="-122"/>
                <a:ea typeface="楷体_GB2312" pitchFamily="49" charset="-122"/>
              </a:rPr>
              <a:t>安装连接较方便；缺点是可靠性不高</a:t>
            </a:r>
            <a:r>
              <a:rPr lang="en-US" altLang="zh-CN" sz="2400" b="1">
                <a:latin typeface="楷体_GB2312" pitchFamily="49" charset="-122"/>
                <a:ea typeface="楷体_GB2312" pitchFamily="49" charset="-122"/>
              </a:rPr>
              <a:t>,</a:t>
            </a:r>
            <a:r>
              <a:rPr lang="zh-CN" altLang="en-US" sz="2400" b="1">
                <a:latin typeface="楷体_GB2312" pitchFamily="49" charset="-122"/>
                <a:ea typeface="楷体_GB2312" pitchFamily="49" charset="-122"/>
              </a:rPr>
              <a:t>位置精度低。</a:t>
            </a:r>
          </a:p>
        </p:txBody>
      </p:sp>
      <p:pic>
        <p:nvPicPr>
          <p:cNvPr id="73732" name="Picture 2"/>
          <p:cNvPicPr>
            <a:picLocks noChangeAspect="1" noChangeArrowheads="1"/>
          </p:cNvPicPr>
          <p:nvPr/>
        </p:nvPicPr>
        <p:blipFill>
          <a:blip r:embed="rId2">
            <a:extLst>
              <a:ext uri="{28A0092B-C50C-407E-A947-70E740481C1C}">
                <a14:useLocalDpi xmlns:a14="http://schemas.microsoft.com/office/drawing/2010/main" val="0"/>
              </a:ext>
            </a:extLst>
          </a:blip>
          <a:srcRect b="11726"/>
          <a:stretch>
            <a:fillRect/>
          </a:stretch>
        </p:blipFill>
        <p:spPr bwMode="auto">
          <a:xfrm>
            <a:off x="4284663" y="1550988"/>
            <a:ext cx="4378325" cy="4592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3733" name="矩形 16"/>
          <p:cNvSpPr>
            <a:spLocks noChangeArrowheads="1"/>
          </p:cNvSpPr>
          <p:nvPr/>
        </p:nvSpPr>
        <p:spPr bwMode="auto">
          <a:xfrm>
            <a:off x="5651500" y="6381750"/>
            <a:ext cx="27940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zh-CN" altLang="en-US" sz="1800">
                <a:latin typeface="微软雅黑" panose="020B0503020204020204" pitchFamily="34" charset="-122"/>
                <a:ea typeface="微软雅黑" panose="020B0503020204020204" pitchFamily="34" charset="-122"/>
              </a:rPr>
              <a:t>顺序阀控制顺序动作回路 </a:t>
            </a:r>
          </a:p>
        </p:txBody>
      </p:sp>
      <p:sp>
        <p:nvSpPr>
          <p:cNvPr id="7" name="Rectangle 12"/>
          <p:cNvSpPr>
            <a:spLocks noChangeArrowheads="1"/>
          </p:cNvSpPr>
          <p:nvPr/>
        </p:nvSpPr>
        <p:spPr bwMode="auto">
          <a:xfrm>
            <a:off x="3923928" y="188640"/>
            <a:ext cx="4357283" cy="646331"/>
          </a:xfrm>
          <a:prstGeom prst="rect">
            <a:avLst/>
          </a:prstGeom>
          <a:noFill/>
          <a:ln w="9525">
            <a:noFill/>
            <a:miter lim="800000"/>
            <a:headEnd/>
            <a:tailEnd/>
          </a:ln>
          <a:effectLst/>
        </p:spPr>
        <p:txBody>
          <a:bodyPr wrap="none">
            <a:spAutoFit/>
          </a:bodyPr>
          <a:lstStyle/>
          <a:p>
            <a:pPr eaLnBrk="1" hangingPunct="1">
              <a:defRPr/>
            </a:pPr>
            <a:r>
              <a:rPr lang="en-US" altLang="zh-CN" sz="3600" b="1" dirty="0">
                <a:latin typeface="+mj-ea"/>
                <a:ea typeface="+mj-ea"/>
              </a:rPr>
              <a:t>§9</a:t>
            </a:r>
            <a:r>
              <a:rPr lang="en-US" altLang="zh-CN" sz="3600" b="1" dirty="0">
                <a:latin typeface="+mn-ea"/>
                <a:ea typeface="+mn-ea"/>
              </a:rPr>
              <a:t>.5 </a:t>
            </a:r>
            <a:r>
              <a:rPr lang="zh-CN" altLang="en-US" sz="3600" b="1" dirty="0">
                <a:latin typeface="+mn-ea"/>
                <a:ea typeface="+mn-ea"/>
              </a:rPr>
              <a:t>多缸动作回路</a:t>
            </a:r>
          </a:p>
        </p:txBody>
      </p:sp>
    </p:spTree>
    <p:extLst>
      <p:ext uri="{BB962C8B-B14F-4D97-AF65-F5344CB8AC3E}">
        <p14:creationId xmlns:p14="http://schemas.microsoft.com/office/powerpoint/2010/main" val="34868498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5" name="Rectangle 15"/>
          <p:cNvSpPr>
            <a:spLocks noChangeArrowheads="1"/>
          </p:cNvSpPr>
          <p:nvPr/>
        </p:nvSpPr>
        <p:spPr bwMode="auto">
          <a:xfrm>
            <a:off x="106363" y="1027113"/>
            <a:ext cx="73132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spcBef>
                <a:spcPct val="50000"/>
              </a:spcBef>
              <a:buClrTx/>
              <a:buSzTx/>
              <a:buNone/>
            </a:pPr>
            <a:r>
              <a:rPr lang="en-US" altLang="zh-CN" sz="2800" b="1" dirty="0">
                <a:solidFill>
                  <a:srgbClr val="FF9900"/>
                </a:solidFill>
                <a:effectLst>
                  <a:outerShdw blurRad="38100" dist="38100" dir="2700000" algn="tl">
                    <a:srgbClr val="000000"/>
                  </a:outerShdw>
                </a:effectLst>
                <a:latin typeface="Arial" charset="0"/>
                <a:ea typeface="仿宋_GB2312" pitchFamily="49" charset="-122"/>
              </a:rPr>
              <a:t>9.5.1  </a:t>
            </a:r>
            <a:r>
              <a:rPr lang="zh-CN" altLang="en-US" sz="2800" b="1" dirty="0">
                <a:solidFill>
                  <a:srgbClr val="FF9900"/>
                </a:solidFill>
                <a:effectLst>
                  <a:outerShdw blurRad="38100" dist="38100" dir="2700000" algn="tl">
                    <a:srgbClr val="000000"/>
                  </a:outerShdw>
                </a:effectLst>
                <a:latin typeface="Arial" charset="0"/>
                <a:ea typeface="仿宋_GB2312" pitchFamily="49" charset="-122"/>
              </a:rPr>
              <a:t>顺序动作回路</a:t>
            </a:r>
            <a:r>
              <a:rPr lang="en-US" altLang="zh-CN" sz="2800" b="1" dirty="0">
                <a:solidFill>
                  <a:srgbClr val="FF9900"/>
                </a:solidFill>
                <a:effectLst>
                  <a:outerShdw blurRad="38100" dist="38100" dir="2700000" algn="tl">
                    <a:srgbClr val="000000"/>
                  </a:outerShdw>
                </a:effectLst>
                <a:latin typeface="Arial" charset="0"/>
                <a:ea typeface="仿宋_GB2312" pitchFamily="49" charset="-122"/>
              </a:rPr>
              <a:t>—</a:t>
            </a:r>
            <a:r>
              <a:rPr lang="zh-CN" altLang="en-US" sz="2800" b="1" dirty="0">
                <a:solidFill>
                  <a:srgbClr val="FF9900"/>
                </a:solidFill>
                <a:effectLst>
                  <a:outerShdw blurRad="38100" dist="38100" dir="2700000" algn="tl">
                    <a:srgbClr val="000000"/>
                  </a:outerShdw>
                </a:effectLst>
                <a:latin typeface="Arial" charset="0"/>
                <a:ea typeface="仿宋_GB2312" pitchFamily="49" charset="-122"/>
              </a:rPr>
              <a:t>压力控制顺序动作回路</a:t>
            </a:r>
          </a:p>
        </p:txBody>
      </p:sp>
      <p:sp>
        <p:nvSpPr>
          <p:cNvPr id="5" name="Rectangle 12"/>
          <p:cNvSpPr>
            <a:spLocks noChangeArrowheads="1"/>
          </p:cNvSpPr>
          <p:nvPr/>
        </p:nvSpPr>
        <p:spPr bwMode="auto">
          <a:xfrm>
            <a:off x="3923928" y="188640"/>
            <a:ext cx="4357283" cy="646331"/>
          </a:xfrm>
          <a:prstGeom prst="rect">
            <a:avLst/>
          </a:prstGeom>
          <a:noFill/>
          <a:ln w="9525">
            <a:noFill/>
            <a:miter lim="800000"/>
            <a:headEnd/>
            <a:tailEnd/>
          </a:ln>
          <a:effectLst/>
        </p:spPr>
        <p:txBody>
          <a:bodyPr wrap="none">
            <a:spAutoFit/>
          </a:bodyPr>
          <a:lstStyle/>
          <a:p>
            <a:pPr eaLnBrk="1" hangingPunct="1">
              <a:defRPr/>
            </a:pPr>
            <a:r>
              <a:rPr lang="en-US" altLang="zh-CN" sz="3600" b="1" dirty="0">
                <a:latin typeface="+mj-ea"/>
                <a:ea typeface="+mj-ea"/>
              </a:rPr>
              <a:t>§9</a:t>
            </a:r>
            <a:r>
              <a:rPr lang="en-US" altLang="zh-CN" sz="3600" b="1" dirty="0">
                <a:latin typeface="+mn-ea"/>
                <a:ea typeface="+mn-ea"/>
              </a:rPr>
              <a:t>.5 </a:t>
            </a:r>
            <a:r>
              <a:rPr lang="zh-CN" altLang="en-US" sz="3600" b="1" dirty="0">
                <a:latin typeface="+mn-ea"/>
                <a:ea typeface="+mn-ea"/>
              </a:rPr>
              <a:t>多缸动作回路</a:t>
            </a:r>
          </a:p>
        </p:txBody>
      </p:sp>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b="11651"/>
          <a:stretch/>
        </p:blipFill>
        <p:spPr>
          <a:xfrm>
            <a:off x="827584" y="1700808"/>
            <a:ext cx="7848872" cy="5055340"/>
          </a:xfrm>
          <a:prstGeom prst="rect">
            <a:avLst/>
          </a:prstGeom>
        </p:spPr>
      </p:pic>
    </p:spTree>
    <p:extLst>
      <p:ext uri="{BB962C8B-B14F-4D97-AF65-F5344CB8AC3E}">
        <p14:creationId xmlns:p14="http://schemas.microsoft.com/office/powerpoint/2010/main" val="26508265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15"/>
          <p:cNvSpPr>
            <a:spLocks noChangeArrowheads="1"/>
          </p:cNvSpPr>
          <p:nvPr/>
        </p:nvSpPr>
        <p:spPr bwMode="auto">
          <a:xfrm>
            <a:off x="130175" y="1052513"/>
            <a:ext cx="73132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50000"/>
              </a:spcBef>
              <a:buClrTx/>
              <a:buSzTx/>
              <a:buFontTx/>
              <a:buNone/>
            </a:pPr>
            <a:r>
              <a:rPr lang="en-US" altLang="zh-CN" sz="2800" b="1" dirty="0">
                <a:solidFill>
                  <a:srgbClr val="FF9900"/>
                </a:solidFill>
                <a:effectLst>
                  <a:outerShdw blurRad="38100" dist="38100" dir="2700000" algn="tl">
                    <a:srgbClr val="000000"/>
                  </a:outerShdw>
                </a:effectLst>
                <a:latin typeface="Arial" charset="0"/>
                <a:ea typeface="仿宋_GB2312" pitchFamily="49" charset="-122"/>
              </a:rPr>
              <a:t>9.5.1  </a:t>
            </a:r>
            <a:r>
              <a:rPr lang="zh-CN" altLang="en-US" sz="2800" b="1" dirty="0">
                <a:solidFill>
                  <a:srgbClr val="FF9900"/>
                </a:solidFill>
                <a:effectLst>
                  <a:outerShdw blurRad="38100" dist="38100" dir="2700000" algn="tl">
                    <a:srgbClr val="000000"/>
                  </a:outerShdw>
                </a:effectLst>
                <a:latin typeface="Arial" charset="0"/>
                <a:ea typeface="仿宋_GB2312" pitchFamily="49" charset="-122"/>
              </a:rPr>
              <a:t>顺序动作回路</a:t>
            </a:r>
            <a:r>
              <a:rPr lang="en-US" altLang="zh-CN" sz="2800" b="1" dirty="0">
                <a:solidFill>
                  <a:srgbClr val="FF9900"/>
                </a:solidFill>
                <a:effectLst>
                  <a:outerShdw blurRad="38100" dist="38100" dir="2700000" algn="tl">
                    <a:srgbClr val="000000"/>
                  </a:outerShdw>
                </a:effectLst>
                <a:latin typeface="Arial" charset="0"/>
                <a:ea typeface="仿宋_GB2312" pitchFamily="49" charset="-122"/>
              </a:rPr>
              <a:t>—</a:t>
            </a:r>
            <a:r>
              <a:rPr lang="zh-CN" altLang="en-US" sz="2800" b="1" dirty="0">
                <a:solidFill>
                  <a:srgbClr val="FF9900"/>
                </a:solidFill>
                <a:effectLst>
                  <a:outerShdw blurRad="38100" dist="38100" dir="2700000" algn="tl">
                    <a:srgbClr val="000000"/>
                  </a:outerShdw>
                </a:effectLst>
                <a:latin typeface="Arial" charset="0"/>
                <a:ea typeface="仿宋_GB2312" pitchFamily="49" charset="-122"/>
              </a:rPr>
              <a:t>行程控制顺序动作回路</a:t>
            </a:r>
          </a:p>
        </p:txBody>
      </p:sp>
      <p:sp>
        <p:nvSpPr>
          <p:cNvPr id="68611" name="矩形 7"/>
          <p:cNvSpPr>
            <a:spLocks noChangeArrowheads="1"/>
          </p:cNvSpPr>
          <p:nvPr/>
        </p:nvSpPr>
        <p:spPr bwMode="auto">
          <a:xfrm>
            <a:off x="323850" y="1989138"/>
            <a:ext cx="3505200"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just" eaLnBrk="1" hangingPunct="1">
              <a:lnSpc>
                <a:spcPct val="150000"/>
              </a:lnSpc>
              <a:spcBef>
                <a:spcPct val="0"/>
              </a:spcBef>
              <a:buClrTx/>
              <a:buSzTx/>
              <a:buFont typeface="Wingdings" panose="05000000000000000000" pitchFamily="2" charset="2"/>
              <a:buNone/>
            </a:pPr>
            <a:r>
              <a:rPr lang="zh-CN" altLang="en-US" sz="2400" b="1">
                <a:latin typeface="楷体_GB2312" pitchFamily="49" charset="-122"/>
                <a:ea typeface="楷体_GB2312" pitchFamily="49" charset="-122"/>
              </a:rPr>
              <a:t>如图</a:t>
            </a:r>
            <a:r>
              <a:rPr lang="en-US" altLang="zh-CN" sz="2400" b="1">
                <a:latin typeface="楷体_GB2312" pitchFamily="49" charset="-122"/>
                <a:ea typeface="楷体_GB2312" pitchFamily="49" charset="-122"/>
              </a:rPr>
              <a:t>a</a:t>
            </a:r>
            <a:r>
              <a:rPr lang="zh-CN" altLang="en-US" sz="2400" b="1">
                <a:latin typeface="楷体_GB2312" pitchFamily="49" charset="-122"/>
                <a:ea typeface="楷体_GB2312" pitchFamily="49" charset="-122"/>
              </a:rPr>
              <a:t>）所示为行程阀控制的顺序动作回路。</a:t>
            </a:r>
            <a:r>
              <a:rPr lang="zh-CN" altLang="en-US" sz="2400" b="1">
                <a:solidFill>
                  <a:srgbClr val="FF0000"/>
                </a:solidFill>
                <a:latin typeface="楷体_GB2312" pitchFamily="49" charset="-122"/>
                <a:ea typeface="楷体_GB2312" pitchFamily="49" charset="-122"/>
              </a:rPr>
              <a:t>这种回路工作可靠</a:t>
            </a:r>
            <a:r>
              <a:rPr lang="en-US" altLang="zh-CN" sz="2400" b="1">
                <a:solidFill>
                  <a:srgbClr val="FF0000"/>
                </a:solidFill>
                <a:latin typeface="楷体_GB2312" pitchFamily="49" charset="-122"/>
                <a:ea typeface="楷体_GB2312" pitchFamily="49" charset="-122"/>
              </a:rPr>
              <a:t>,</a:t>
            </a:r>
            <a:r>
              <a:rPr lang="zh-CN" altLang="en-US" sz="2400" b="1">
                <a:solidFill>
                  <a:srgbClr val="FF0000"/>
                </a:solidFill>
                <a:latin typeface="楷体_GB2312" pitchFamily="49" charset="-122"/>
                <a:ea typeface="楷体_GB2312" pitchFamily="49" charset="-122"/>
              </a:rPr>
              <a:t>但动作顺序一经确定</a:t>
            </a:r>
            <a:r>
              <a:rPr lang="en-US" altLang="zh-CN" sz="2400" b="1">
                <a:solidFill>
                  <a:srgbClr val="FF0000"/>
                </a:solidFill>
                <a:latin typeface="楷体_GB2312" pitchFamily="49" charset="-122"/>
                <a:ea typeface="楷体_GB2312" pitchFamily="49" charset="-122"/>
              </a:rPr>
              <a:t>,</a:t>
            </a:r>
            <a:r>
              <a:rPr lang="zh-CN" altLang="en-US" sz="2400" b="1">
                <a:solidFill>
                  <a:srgbClr val="FF0000"/>
                </a:solidFill>
                <a:latin typeface="楷体_GB2312" pitchFamily="49" charset="-122"/>
                <a:ea typeface="楷体_GB2312" pitchFamily="49" charset="-122"/>
              </a:rPr>
              <a:t>再改变就比较困难</a:t>
            </a:r>
            <a:r>
              <a:rPr lang="en-US" altLang="zh-CN" sz="2400" b="1">
                <a:solidFill>
                  <a:srgbClr val="FF0000"/>
                </a:solidFill>
                <a:latin typeface="楷体_GB2312" pitchFamily="49" charset="-122"/>
                <a:ea typeface="楷体_GB2312" pitchFamily="49" charset="-122"/>
              </a:rPr>
              <a:t>,</a:t>
            </a:r>
            <a:r>
              <a:rPr lang="zh-CN" altLang="en-US" sz="2400" b="1">
                <a:solidFill>
                  <a:srgbClr val="FF0000"/>
                </a:solidFill>
                <a:latin typeface="楷体_GB2312" pitchFamily="49" charset="-122"/>
                <a:ea typeface="楷体_GB2312" pitchFamily="49" charset="-122"/>
              </a:rPr>
              <a:t>同时管路长</a:t>
            </a:r>
            <a:r>
              <a:rPr lang="en-US" altLang="zh-CN" sz="2400" b="1">
                <a:solidFill>
                  <a:srgbClr val="FF0000"/>
                </a:solidFill>
                <a:latin typeface="楷体_GB2312" pitchFamily="49" charset="-122"/>
                <a:ea typeface="楷体_GB2312" pitchFamily="49" charset="-122"/>
              </a:rPr>
              <a:t>,</a:t>
            </a:r>
            <a:r>
              <a:rPr lang="zh-CN" altLang="en-US" sz="2400" b="1">
                <a:solidFill>
                  <a:srgbClr val="FF0000"/>
                </a:solidFill>
                <a:latin typeface="楷体_GB2312" pitchFamily="49" charset="-122"/>
                <a:ea typeface="楷体_GB2312" pitchFamily="49" charset="-122"/>
              </a:rPr>
              <a:t>布置较麻烦。</a:t>
            </a:r>
          </a:p>
        </p:txBody>
      </p:sp>
      <p:pic>
        <p:nvPicPr>
          <p:cNvPr id="68612" name="Picture 2"/>
          <p:cNvPicPr>
            <a:picLocks noChangeAspect="1" noChangeArrowheads="1"/>
          </p:cNvPicPr>
          <p:nvPr/>
        </p:nvPicPr>
        <p:blipFill>
          <a:blip r:embed="rId2">
            <a:extLst>
              <a:ext uri="{28A0092B-C50C-407E-A947-70E740481C1C}">
                <a14:useLocalDpi xmlns:a14="http://schemas.microsoft.com/office/drawing/2010/main" val="0"/>
              </a:ext>
            </a:extLst>
          </a:blip>
          <a:srcRect r="56436" b="10751"/>
          <a:stretch>
            <a:fillRect/>
          </a:stretch>
        </p:blipFill>
        <p:spPr bwMode="auto">
          <a:xfrm>
            <a:off x="4643438" y="1700213"/>
            <a:ext cx="3784600" cy="5089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12"/>
          <p:cNvSpPr>
            <a:spLocks noChangeArrowheads="1"/>
          </p:cNvSpPr>
          <p:nvPr/>
        </p:nvSpPr>
        <p:spPr bwMode="auto">
          <a:xfrm>
            <a:off x="3923928" y="188640"/>
            <a:ext cx="4357283" cy="646331"/>
          </a:xfrm>
          <a:prstGeom prst="rect">
            <a:avLst/>
          </a:prstGeom>
          <a:noFill/>
          <a:ln w="9525">
            <a:noFill/>
            <a:miter lim="800000"/>
            <a:headEnd/>
            <a:tailEnd/>
          </a:ln>
          <a:effectLst/>
        </p:spPr>
        <p:txBody>
          <a:bodyPr wrap="none">
            <a:spAutoFit/>
          </a:bodyPr>
          <a:lstStyle/>
          <a:p>
            <a:pPr eaLnBrk="1" hangingPunct="1">
              <a:defRPr/>
            </a:pPr>
            <a:r>
              <a:rPr lang="en-US" altLang="zh-CN" sz="3600" b="1" dirty="0">
                <a:latin typeface="+mj-ea"/>
                <a:ea typeface="+mj-ea"/>
              </a:rPr>
              <a:t>§9</a:t>
            </a:r>
            <a:r>
              <a:rPr lang="en-US" altLang="zh-CN" sz="3600" b="1" dirty="0">
                <a:latin typeface="+mn-ea"/>
                <a:ea typeface="+mn-ea"/>
              </a:rPr>
              <a:t>.5 </a:t>
            </a:r>
            <a:r>
              <a:rPr lang="zh-CN" altLang="en-US" sz="3600" b="1" dirty="0">
                <a:latin typeface="+mn-ea"/>
                <a:ea typeface="+mn-ea"/>
              </a:rPr>
              <a:t>多缸动作回路</a:t>
            </a:r>
          </a:p>
        </p:txBody>
      </p:sp>
    </p:spTree>
    <p:extLst>
      <p:ext uri="{BB962C8B-B14F-4D97-AF65-F5344CB8AC3E}">
        <p14:creationId xmlns:p14="http://schemas.microsoft.com/office/powerpoint/2010/main" val="15250722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6" name="Rectangle 15"/>
          <p:cNvSpPr>
            <a:spLocks noChangeArrowheads="1"/>
          </p:cNvSpPr>
          <p:nvPr/>
        </p:nvSpPr>
        <p:spPr bwMode="auto">
          <a:xfrm>
            <a:off x="130175" y="1052513"/>
            <a:ext cx="73132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50000"/>
              </a:spcBef>
              <a:buClrTx/>
              <a:buSzTx/>
              <a:buFontTx/>
              <a:buNone/>
            </a:pPr>
            <a:r>
              <a:rPr lang="en-US" altLang="zh-CN" sz="2800" b="1" dirty="0">
                <a:solidFill>
                  <a:srgbClr val="FF9900"/>
                </a:solidFill>
                <a:effectLst>
                  <a:outerShdw blurRad="38100" dist="38100" dir="2700000" algn="tl">
                    <a:srgbClr val="000000"/>
                  </a:outerShdw>
                </a:effectLst>
                <a:latin typeface="Arial" charset="0"/>
                <a:ea typeface="仿宋_GB2312" pitchFamily="49" charset="-122"/>
              </a:rPr>
              <a:t>9.5.1  </a:t>
            </a:r>
            <a:r>
              <a:rPr lang="zh-CN" altLang="en-US" sz="2800" b="1" dirty="0">
                <a:solidFill>
                  <a:srgbClr val="FF9900"/>
                </a:solidFill>
                <a:effectLst>
                  <a:outerShdw blurRad="38100" dist="38100" dir="2700000" algn="tl">
                    <a:srgbClr val="000000"/>
                  </a:outerShdw>
                </a:effectLst>
                <a:latin typeface="Arial" charset="0"/>
                <a:ea typeface="仿宋_GB2312" pitchFamily="49" charset="-122"/>
              </a:rPr>
              <a:t>顺序动作回路</a:t>
            </a:r>
            <a:r>
              <a:rPr lang="en-US" altLang="zh-CN" sz="2800" b="1" dirty="0">
                <a:solidFill>
                  <a:srgbClr val="FF9900"/>
                </a:solidFill>
                <a:effectLst>
                  <a:outerShdw blurRad="38100" dist="38100" dir="2700000" algn="tl">
                    <a:srgbClr val="000000"/>
                  </a:outerShdw>
                </a:effectLst>
                <a:latin typeface="Arial" charset="0"/>
                <a:ea typeface="仿宋_GB2312" pitchFamily="49" charset="-122"/>
              </a:rPr>
              <a:t>—</a:t>
            </a:r>
            <a:r>
              <a:rPr lang="zh-CN" altLang="en-US" sz="2800" b="1" dirty="0">
                <a:solidFill>
                  <a:srgbClr val="FF9900"/>
                </a:solidFill>
                <a:effectLst>
                  <a:outerShdw blurRad="38100" dist="38100" dir="2700000" algn="tl">
                    <a:srgbClr val="000000"/>
                  </a:outerShdw>
                </a:effectLst>
                <a:latin typeface="Arial" charset="0"/>
                <a:ea typeface="仿宋_GB2312" pitchFamily="49" charset="-122"/>
              </a:rPr>
              <a:t>行程控制顺序动作回路</a:t>
            </a:r>
          </a:p>
        </p:txBody>
      </p:sp>
      <p:sp>
        <p:nvSpPr>
          <p:cNvPr id="5" name="Rectangle 12"/>
          <p:cNvSpPr>
            <a:spLocks noChangeArrowheads="1"/>
          </p:cNvSpPr>
          <p:nvPr/>
        </p:nvSpPr>
        <p:spPr bwMode="auto">
          <a:xfrm>
            <a:off x="3923928" y="188640"/>
            <a:ext cx="4357283" cy="646331"/>
          </a:xfrm>
          <a:prstGeom prst="rect">
            <a:avLst/>
          </a:prstGeom>
          <a:noFill/>
          <a:ln w="9525">
            <a:noFill/>
            <a:miter lim="800000"/>
            <a:headEnd/>
            <a:tailEnd/>
          </a:ln>
          <a:effectLst/>
        </p:spPr>
        <p:txBody>
          <a:bodyPr wrap="none">
            <a:spAutoFit/>
          </a:bodyPr>
          <a:lstStyle/>
          <a:p>
            <a:pPr eaLnBrk="1" hangingPunct="1">
              <a:defRPr/>
            </a:pPr>
            <a:r>
              <a:rPr lang="en-US" altLang="zh-CN" sz="3600" b="1" dirty="0">
                <a:latin typeface="+mj-ea"/>
                <a:ea typeface="+mj-ea"/>
              </a:rPr>
              <a:t>§9</a:t>
            </a:r>
            <a:r>
              <a:rPr lang="en-US" altLang="zh-CN" sz="3600" b="1" dirty="0">
                <a:latin typeface="+mn-ea"/>
                <a:ea typeface="+mn-ea"/>
              </a:rPr>
              <a:t>.5 </a:t>
            </a:r>
            <a:r>
              <a:rPr lang="zh-CN" altLang="en-US" sz="3600" b="1" dirty="0">
                <a:latin typeface="+mn-ea"/>
                <a:ea typeface="+mn-ea"/>
              </a:rPr>
              <a:t>多缸动作回路</a:t>
            </a:r>
          </a:p>
        </p:txBody>
      </p:sp>
      <p:pic>
        <p:nvPicPr>
          <p:cNvPr id="2" name="图片 1"/>
          <p:cNvPicPr>
            <a:picLocks noChangeAspect="1"/>
          </p:cNvPicPr>
          <p:nvPr/>
        </p:nvPicPr>
        <p:blipFill rotWithShape="1">
          <a:blip r:embed="rId2">
            <a:extLst>
              <a:ext uri="{28A0092B-C50C-407E-A947-70E740481C1C}">
                <a14:useLocalDpi xmlns:a14="http://schemas.microsoft.com/office/drawing/2010/main" val="0"/>
              </a:ext>
            </a:extLst>
          </a:blip>
          <a:srcRect l="7265" t="3321" r="7265" b="4735"/>
          <a:stretch/>
        </p:blipFill>
        <p:spPr>
          <a:xfrm>
            <a:off x="1115616" y="1628800"/>
            <a:ext cx="7056784" cy="4879691"/>
          </a:xfrm>
          <a:prstGeom prst="rect">
            <a:avLst/>
          </a:prstGeom>
        </p:spPr>
      </p:pic>
    </p:spTree>
    <p:extLst>
      <p:ext uri="{BB962C8B-B14F-4D97-AF65-F5344CB8AC3E}">
        <p14:creationId xmlns:p14="http://schemas.microsoft.com/office/powerpoint/2010/main" val="1605828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矩形 7"/>
          <p:cNvSpPr>
            <a:spLocks noChangeArrowheads="1"/>
          </p:cNvSpPr>
          <p:nvPr/>
        </p:nvSpPr>
        <p:spPr bwMode="auto">
          <a:xfrm>
            <a:off x="130175" y="2335213"/>
            <a:ext cx="3433763" cy="3416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just" eaLnBrk="1" hangingPunct="1">
              <a:lnSpc>
                <a:spcPct val="150000"/>
              </a:lnSpc>
              <a:spcBef>
                <a:spcPct val="0"/>
              </a:spcBef>
              <a:buClrTx/>
              <a:buSzTx/>
              <a:buFont typeface="Wingdings" panose="05000000000000000000" pitchFamily="2" charset="2"/>
              <a:buNone/>
            </a:pPr>
            <a:r>
              <a:rPr lang="zh-CN" altLang="en-US" sz="2400" b="1" dirty="0">
                <a:latin typeface="楷体_GB2312" pitchFamily="49" charset="-122"/>
                <a:ea typeface="楷体_GB2312" pitchFamily="49" charset="-122"/>
              </a:rPr>
              <a:t>图</a:t>
            </a:r>
            <a:r>
              <a:rPr lang="en-US" altLang="zh-CN" sz="2400" b="1" dirty="0">
                <a:latin typeface="楷体_GB2312" pitchFamily="49" charset="-122"/>
                <a:ea typeface="楷体_GB2312" pitchFamily="49" charset="-122"/>
              </a:rPr>
              <a:t>b</a:t>
            </a:r>
            <a:r>
              <a:rPr lang="zh-CN" altLang="en-US" sz="2400" b="1" dirty="0">
                <a:latin typeface="楷体_GB2312" pitchFamily="49" charset="-122"/>
                <a:ea typeface="楷体_GB2312" pitchFamily="49" charset="-122"/>
              </a:rPr>
              <a:t>）所示为由行程开关控制的顺序动作回路</a:t>
            </a:r>
            <a:r>
              <a:rPr lang="en-US" altLang="zh-CN" sz="2400" b="1" dirty="0">
                <a:latin typeface="楷体_GB2312" pitchFamily="49" charset="-122"/>
                <a:ea typeface="楷体_GB2312" pitchFamily="49" charset="-122"/>
              </a:rPr>
              <a:t>,</a:t>
            </a:r>
            <a:r>
              <a:rPr lang="zh-CN" altLang="en-US" sz="2400" b="1" dirty="0">
                <a:latin typeface="楷体_GB2312" pitchFamily="49" charset="-122"/>
                <a:ea typeface="楷体_GB2312" pitchFamily="49" charset="-122"/>
              </a:rPr>
              <a:t> </a:t>
            </a:r>
            <a:r>
              <a:rPr lang="zh-CN" altLang="en-US" sz="2400" b="1" dirty="0">
                <a:solidFill>
                  <a:srgbClr val="FF0000"/>
                </a:solidFill>
                <a:latin typeface="楷体_GB2312" pitchFamily="49" charset="-122"/>
                <a:ea typeface="楷体_GB2312" pitchFamily="49" charset="-122"/>
              </a:rPr>
              <a:t>这种回路的优点是控制灵活方便</a:t>
            </a:r>
            <a:r>
              <a:rPr lang="en-US" altLang="zh-CN" sz="2400" b="1" dirty="0">
                <a:solidFill>
                  <a:srgbClr val="FF0000"/>
                </a:solidFill>
                <a:latin typeface="楷体_GB2312" pitchFamily="49" charset="-122"/>
                <a:ea typeface="楷体_GB2312" pitchFamily="49" charset="-122"/>
              </a:rPr>
              <a:t>,</a:t>
            </a:r>
            <a:r>
              <a:rPr lang="zh-CN" altLang="en-US" sz="2400" b="1" dirty="0">
                <a:solidFill>
                  <a:srgbClr val="FF0000"/>
                </a:solidFill>
                <a:latin typeface="楷体_GB2312" pitchFamily="49" charset="-122"/>
                <a:ea typeface="楷体_GB2312" pitchFamily="49" charset="-122"/>
              </a:rPr>
              <a:t>但其可靠程度主要取决于电气元件的质量。</a:t>
            </a:r>
          </a:p>
        </p:txBody>
      </p:sp>
      <p:pic>
        <p:nvPicPr>
          <p:cNvPr id="71683" name="Picture 2"/>
          <p:cNvPicPr>
            <a:picLocks noChangeAspect="1" noChangeArrowheads="1"/>
          </p:cNvPicPr>
          <p:nvPr/>
        </p:nvPicPr>
        <p:blipFill>
          <a:blip r:embed="rId2">
            <a:extLst>
              <a:ext uri="{28A0092B-C50C-407E-A947-70E740481C1C}">
                <a14:useLocalDpi xmlns:a14="http://schemas.microsoft.com/office/drawing/2010/main" val="0"/>
              </a:ext>
            </a:extLst>
          </a:blip>
          <a:srcRect l="43564" b="11354"/>
          <a:stretch>
            <a:fillRect/>
          </a:stretch>
        </p:blipFill>
        <p:spPr bwMode="auto">
          <a:xfrm>
            <a:off x="3924300" y="1628775"/>
            <a:ext cx="4645025" cy="5024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4" name="Rectangle 15"/>
          <p:cNvSpPr>
            <a:spLocks noChangeArrowheads="1"/>
          </p:cNvSpPr>
          <p:nvPr/>
        </p:nvSpPr>
        <p:spPr bwMode="auto">
          <a:xfrm>
            <a:off x="130175" y="1052513"/>
            <a:ext cx="73132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50000"/>
              </a:spcBef>
              <a:buClrTx/>
              <a:buSzTx/>
              <a:buNone/>
            </a:pPr>
            <a:r>
              <a:rPr lang="en-US" altLang="zh-CN" sz="2800" b="1" dirty="0">
                <a:solidFill>
                  <a:srgbClr val="FF9900"/>
                </a:solidFill>
                <a:effectLst>
                  <a:outerShdw blurRad="38100" dist="38100" dir="2700000" algn="tl">
                    <a:srgbClr val="000000"/>
                  </a:outerShdw>
                </a:effectLst>
                <a:latin typeface="Arial" charset="0"/>
                <a:ea typeface="仿宋_GB2312" pitchFamily="49" charset="-122"/>
              </a:rPr>
              <a:t>9.5.1  </a:t>
            </a:r>
            <a:r>
              <a:rPr lang="zh-CN" altLang="en-US" sz="2800" b="1" dirty="0">
                <a:solidFill>
                  <a:srgbClr val="FF9900"/>
                </a:solidFill>
                <a:effectLst>
                  <a:outerShdw blurRad="38100" dist="38100" dir="2700000" algn="tl">
                    <a:srgbClr val="000000"/>
                  </a:outerShdw>
                </a:effectLst>
                <a:latin typeface="Arial" charset="0"/>
                <a:ea typeface="仿宋_GB2312" pitchFamily="49" charset="-122"/>
              </a:rPr>
              <a:t>顺序动作回路</a:t>
            </a:r>
            <a:r>
              <a:rPr lang="en-US" altLang="zh-CN" sz="2800" b="1" dirty="0">
                <a:solidFill>
                  <a:srgbClr val="FF9900"/>
                </a:solidFill>
                <a:effectLst>
                  <a:outerShdw blurRad="38100" dist="38100" dir="2700000" algn="tl">
                    <a:srgbClr val="000000"/>
                  </a:outerShdw>
                </a:effectLst>
                <a:latin typeface="Arial" charset="0"/>
                <a:ea typeface="仿宋_GB2312" pitchFamily="49" charset="-122"/>
              </a:rPr>
              <a:t>—</a:t>
            </a:r>
            <a:r>
              <a:rPr lang="zh-CN" altLang="en-US" sz="2800" b="1" dirty="0">
                <a:solidFill>
                  <a:srgbClr val="FF9900"/>
                </a:solidFill>
                <a:effectLst>
                  <a:outerShdw blurRad="38100" dist="38100" dir="2700000" algn="tl">
                    <a:srgbClr val="000000"/>
                  </a:outerShdw>
                </a:effectLst>
                <a:latin typeface="Arial" charset="0"/>
                <a:ea typeface="仿宋_GB2312" pitchFamily="49" charset="-122"/>
              </a:rPr>
              <a:t>行程控制顺序动作回路</a:t>
            </a:r>
          </a:p>
        </p:txBody>
      </p:sp>
      <p:sp>
        <p:nvSpPr>
          <p:cNvPr id="6" name="Rectangle 12"/>
          <p:cNvSpPr>
            <a:spLocks noChangeArrowheads="1"/>
          </p:cNvSpPr>
          <p:nvPr/>
        </p:nvSpPr>
        <p:spPr bwMode="auto">
          <a:xfrm>
            <a:off x="3923928" y="188640"/>
            <a:ext cx="4357283" cy="646331"/>
          </a:xfrm>
          <a:prstGeom prst="rect">
            <a:avLst/>
          </a:prstGeom>
          <a:noFill/>
          <a:ln w="9525">
            <a:noFill/>
            <a:miter lim="800000"/>
            <a:headEnd/>
            <a:tailEnd/>
          </a:ln>
          <a:effectLst/>
        </p:spPr>
        <p:txBody>
          <a:bodyPr wrap="none">
            <a:spAutoFit/>
          </a:bodyPr>
          <a:lstStyle/>
          <a:p>
            <a:pPr eaLnBrk="1" hangingPunct="1">
              <a:defRPr/>
            </a:pPr>
            <a:r>
              <a:rPr lang="en-US" altLang="zh-CN" sz="3600" b="1" dirty="0">
                <a:latin typeface="+mj-ea"/>
                <a:ea typeface="+mj-ea"/>
              </a:rPr>
              <a:t>§9</a:t>
            </a:r>
            <a:r>
              <a:rPr lang="en-US" altLang="zh-CN" sz="3600" b="1" dirty="0">
                <a:latin typeface="+mn-ea"/>
                <a:ea typeface="+mn-ea"/>
              </a:rPr>
              <a:t>.5 </a:t>
            </a:r>
            <a:r>
              <a:rPr lang="zh-CN" altLang="en-US" sz="3600" b="1" dirty="0">
                <a:latin typeface="+mn-ea"/>
                <a:ea typeface="+mn-ea"/>
              </a:rPr>
              <a:t>多缸动作回路</a:t>
            </a:r>
          </a:p>
        </p:txBody>
      </p:sp>
    </p:spTree>
    <p:extLst>
      <p:ext uri="{BB962C8B-B14F-4D97-AF65-F5344CB8AC3E}">
        <p14:creationId xmlns:p14="http://schemas.microsoft.com/office/powerpoint/2010/main" val="8654118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15"/>
          <p:cNvSpPr>
            <a:spLocks noChangeArrowheads="1"/>
          </p:cNvSpPr>
          <p:nvPr/>
        </p:nvSpPr>
        <p:spPr bwMode="auto">
          <a:xfrm>
            <a:off x="130175" y="1052513"/>
            <a:ext cx="73132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spcBef>
                <a:spcPct val="50000"/>
              </a:spcBef>
              <a:buClrTx/>
              <a:buSzTx/>
              <a:buNone/>
            </a:pPr>
            <a:r>
              <a:rPr lang="en-US" altLang="zh-CN" sz="2800" b="1" dirty="0">
                <a:solidFill>
                  <a:srgbClr val="FF9900"/>
                </a:solidFill>
                <a:effectLst>
                  <a:outerShdw blurRad="38100" dist="38100" dir="2700000" algn="tl">
                    <a:srgbClr val="000000"/>
                  </a:outerShdw>
                </a:effectLst>
                <a:latin typeface="Arial" charset="0"/>
                <a:ea typeface="仿宋_GB2312" pitchFamily="49" charset="-122"/>
              </a:rPr>
              <a:t>9.5.1  </a:t>
            </a:r>
            <a:r>
              <a:rPr lang="zh-CN" altLang="en-US" sz="2800" b="1" dirty="0">
                <a:solidFill>
                  <a:srgbClr val="FF9900"/>
                </a:solidFill>
                <a:effectLst>
                  <a:outerShdw blurRad="38100" dist="38100" dir="2700000" algn="tl">
                    <a:srgbClr val="000000"/>
                  </a:outerShdw>
                </a:effectLst>
                <a:latin typeface="Arial" charset="0"/>
                <a:ea typeface="仿宋_GB2312" pitchFamily="49" charset="-122"/>
              </a:rPr>
              <a:t>顺序动作回路</a:t>
            </a:r>
            <a:r>
              <a:rPr lang="en-US" altLang="zh-CN" sz="2800" b="1" dirty="0">
                <a:solidFill>
                  <a:srgbClr val="FF9900"/>
                </a:solidFill>
                <a:effectLst>
                  <a:outerShdw blurRad="38100" dist="38100" dir="2700000" algn="tl">
                    <a:srgbClr val="000000"/>
                  </a:outerShdw>
                </a:effectLst>
                <a:latin typeface="Arial" charset="0"/>
                <a:ea typeface="仿宋_GB2312" pitchFamily="49" charset="-122"/>
              </a:rPr>
              <a:t>—</a:t>
            </a:r>
            <a:r>
              <a:rPr lang="zh-CN" altLang="en-US" sz="2800" b="1" dirty="0">
                <a:solidFill>
                  <a:srgbClr val="FF9900"/>
                </a:solidFill>
                <a:effectLst>
                  <a:outerShdw blurRad="38100" dist="38100" dir="2700000" algn="tl">
                    <a:srgbClr val="000000"/>
                  </a:outerShdw>
                </a:effectLst>
                <a:latin typeface="Arial" charset="0"/>
                <a:ea typeface="仿宋_GB2312" pitchFamily="49" charset="-122"/>
              </a:rPr>
              <a:t>行程控制顺序动作回路</a:t>
            </a:r>
          </a:p>
        </p:txBody>
      </p:sp>
      <p:sp>
        <p:nvSpPr>
          <p:cNvPr id="5" name="Rectangle 12"/>
          <p:cNvSpPr>
            <a:spLocks noChangeArrowheads="1"/>
          </p:cNvSpPr>
          <p:nvPr/>
        </p:nvSpPr>
        <p:spPr bwMode="auto">
          <a:xfrm>
            <a:off x="3923928" y="188640"/>
            <a:ext cx="4357283" cy="646331"/>
          </a:xfrm>
          <a:prstGeom prst="rect">
            <a:avLst/>
          </a:prstGeom>
          <a:noFill/>
          <a:ln w="9525">
            <a:noFill/>
            <a:miter lim="800000"/>
            <a:headEnd/>
            <a:tailEnd/>
          </a:ln>
          <a:effectLst/>
        </p:spPr>
        <p:txBody>
          <a:bodyPr wrap="none">
            <a:spAutoFit/>
          </a:bodyPr>
          <a:lstStyle/>
          <a:p>
            <a:pPr eaLnBrk="1" hangingPunct="1">
              <a:defRPr/>
            </a:pPr>
            <a:r>
              <a:rPr lang="en-US" altLang="zh-CN" sz="3600" b="1" dirty="0">
                <a:latin typeface="+mj-ea"/>
                <a:ea typeface="+mj-ea"/>
              </a:rPr>
              <a:t>§9</a:t>
            </a:r>
            <a:r>
              <a:rPr lang="en-US" altLang="zh-CN" sz="3600" b="1" dirty="0">
                <a:latin typeface="+mn-ea"/>
                <a:ea typeface="+mn-ea"/>
              </a:rPr>
              <a:t>.5 </a:t>
            </a:r>
            <a:r>
              <a:rPr lang="zh-CN" altLang="en-US" sz="3600" b="1" dirty="0">
                <a:latin typeface="+mn-ea"/>
                <a:ea typeface="+mn-ea"/>
              </a:rPr>
              <a:t>多缸动作回路</a:t>
            </a:r>
          </a:p>
        </p:txBody>
      </p:sp>
      <p:pic>
        <p:nvPicPr>
          <p:cNvPr id="6" name="9Z18.EPS" descr="id:2147507496;FounderCES">
            <a:extLst>
              <a:ext uri="{FF2B5EF4-FFF2-40B4-BE49-F238E27FC236}">
                <a16:creationId xmlns:a16="http://schemas.microsoft.com/office/drawing/2014/main" xmlns="" id="{C4465F09-20F5-4906-A604-966F7EF38132}"/>
              </a:ext>
            </a:extLst>
          </p:cNvPr>
          <p:cNvPicPr/>
          <p:nvPr/>
        </p:nvPicPr>
        <p:blipFill>
          <a:blip r:embed="rId2" cstate="print"/>
          <a:stretch>
            <a:fillRect/>
          </a:stretch>
        </p:blipFill>
        <p:spPr>
          <a:xfrm>
            <a:off x="1475656" y="1820821"/>
            <a:ext cx="5001177" cy="3696409"/>
          </a:xfrm>
          <a:prstGeom prst="rect">
            <a:avLst/>
          </a:prstGeom>
        </p:spPr>
      </p:pic>
      <p:sp>
        <p:nvSpPr>
          <p:cNvPr id="7" name="矩形 6">
            <a:extLst>
              <a:ext uri="{FF2B5EF4-FFF2-40B4-BE49-F238E27FC236}">
                <a16:creationId xmlns:a16="http://schemas.microsoft.com/office/drawing/2014/main" xmlns="" id="{8D609922-07C9-49CB-AD41-AAEDA42489D7}"/>
              </a:ext>
            </a:extLst>
          </p:cNvPr>
          <p:cNvSpPr/>
          <p:nvPr/>
        </p:nvSpPr>
        <p:spPr>
          <a:xfrm>
            <a:off x="323528" y="5788429"/>
            <a:ext cx="7776864" cy="707886"/>
          </a:xfrm>
          <a:prstGeom prst="rect">
            <a:avLst/>
          </a:prstGeom>
          <a:solidFill>
            <a:schemeClr val="bg1"/>
          </a:solidFill>
        </p:spPr>
        <p:txBody>
          <a:bodyPr wrap="square">
            <a:spAutoFit/>
          </a:bodyPr>
          <a:lstStyle/>
          <a:p>
            <a:pPr indent="228600" algn="ctr">
              <a:spcAft>
                <a:spcPts val="0"/>
              </a:spcAft>
            </a:pP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9-18</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使用电磁阀的顺序动作回路</a:t>
            </a:r>
            <a:endParaRPr lang="zh-CN" altLang="zh-CN" sz="2400" dirty="0">
              <a:solidFill>
                <a:srgbClr val="000000"/>
              </a:solidFill>
              <a:latin typeface="NEU-BZ-S92"/>
              <a:ea typeface="方正书宋_GBK"/>
              <a:cs typeface="Times New Roman" panose="02020603050405020304" pitchFamily="18" charset="0"/>
            </a:endParaRPr>
          </a:p>
          <a:p>
            <a:pPr indent="203200">
              <a:spcAft>
                <a:spcPts val="0"/>
              </a:spcAft>
            </a:pP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1</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8—</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换向阀　</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5—</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液压缸　</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6</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7—</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行程开关　</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9—</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溢流阀</a:t>
            </a:r>
            <a:endParaRPr lang="zh-CN" altLang="zh-CN" sz="2400" dirty="0">
              <a:solidFill>
                <a:srgbClr val="000000"/>
              </a:solidFill>
              <a:effectLst/>
              <a:latin typeface="NEU-BZ-S92"/>
              <a:ea typeface="方正书宋_GBK"/>
              <a:cs typeface="Times New Roman" panose="02020603050405020304" pitchFamily="18" charset="0"/>
            </a:endParaRPr>
          </a:p>
        </p:txBody>
      </p:sp>
    </p:spTree>
    <p:extLst>
      <p:ext uri="{BB962C8B-B14F-4D97-AF65-F5344CB8AC3E}">
        <p14:creationId xmlns:p14="http://schemas.microsoft.com/office/powerpoint/2010/main" val="10949212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15"/>
          <p:cNvSpPr>
            <a:spLocks noChangeArrowheads="1"/>
          </p:cNvSpPr>
          <p:nvPr/>
        </p:nvSpPr>
        <p:spPr bwMode="auto">
          <a:xfrm>
            <a:off x="130175" y="1052513"/>
            <a:ext cx="73132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spcBef>
                <a:spcPct val="50000"/>
              </a:spcBef>
              <a:buClrTx/>
              <a:buSzTx/>
              <a:buNone/>
            </a:pPr>
            <a:r>
              <a:rPr lang="en-US" altLang="zh-CN" sz="2800" b="1" dirty="0">
                <a:solidFill>
                  <a:srgbClr val="FF9900"/>
                </a:solidFill>
                <a:effectLst>
                  <a:outerShdw blurRad="38100" dist="38100" dir="2700000" algn="tl">
                    <a:srgbClr val="000000"/>
                  </a:outerShdw>
                </a:effectLst>
                <a:latin typeface="Arial" charset="0"/>
                <a:ea typeface="仿宋_GB2312" pitchFamily="49" charset="-122"/>
              </a:rPr>
              <a:t>9.5.1  </a:t>
            </a:r>
            <a:r>
              <a:rPr lang="zh-CN" altLang="en-US" sz="2800" b="1" dirty="0">
                <a:solidFill>
                  <a:srgbClr val="FF9900"/>
                </a:solidFill>
                <a:effectLst>
                  <a:outerShdw blurRad="38100" dist="38100" dir="2700000" algn="tl">
                    <a:srgbClr val="000000"/>
                  </a:outerShdw>
                </a:effectLst>
                <a:latin typeface="Arial" charset="0"/>
                <a:ea typeface="仿宋_GB2312" pitchFamily="49" charset="-122"/>
              </a:rPr>
              <a:t>顺序动作回路</a:t>
            </a:r>
            <a:r>
              <a:rPr lang="en-US" altLang="zh-CN" sz="2800" b="1" dirty="0">
                <a:solidFill>
                  <a:srgbClr val="FF9900"/>
                </a:solidFill>
                <a:effectLst>
                  <a:outerShdw blurRad="38100" dist="38100" dir="2700000" algn="tl">
                    <a:srgbClr val="000000"/>
                  </a:outerShdw>
                </a:effectLst>
                <a:latin typeface="Arial" charset="0"/>
                <a:ea typeface="仿宋_GB2312" pitchFamily="49" charset="-122"/>
              </a:rPr>
              <a:t>—</a:t>
            </a:r>
            <a:r>
              <a:rPr lang="zh-CN" altLang="en-US" sz="2800" b="1" dirty="0">
                <a:solidFill>
                  <a:srgbClr val="FF9900"/>
                </a:solidFill>
                <a:effectLst>
                  <a:outerShdw blurRad="38100" dist="38100" dir="2700000" algn="tl">
                    <a:srgbClr val="000000"/>
                  </a:outerShdw>
                </a:effectLst>
                <a:latin typeface="Arial" charset="0"/>
                <a:ea typeface="仿宋_GB2312" pitchFamily="49" charset="-122"/>
              </a:rPr>
              <a:t>行程控制顺序动作回路</a:t>
            </a:r>
          </a:p>
        </p:txBody>
      </p:sp>
      <p:sp>
        <p:nvSpPr>
          <p:cNvPr id="5" name="Rectangle 12"/>
          <p:cNvSpPr>
            <a:spLocks noChangeArrowheads="1"/>
          </p:cNvSpPr>
          <p:nvPr/>
        </p:nvSpPr>
        <p:spPr bwMode="auto">
          <a:xfrm>
            <a:off x="3923928" y="188640"/>
            <a:ext cx="4357283" cy="646331"/>
          </a:xfrm>
          <a:prstGeom prst="rect">
            <a:avLst/>
          </a:prstGeom>
          <a:noFill/>
          <a:ln w="9525">
            <a:noFill/>
            <a:miter lim="800000"/>
            <a:headEnd/>
            <a:tailEnd/>
          </a:ln>
          <a:effectLst/>
        </p:spPr>
        <p:txBody>
          <a:bodyPr wrap="none">
            <a:spAutoFit/>
          </a:bodyPr>
          <a:lstStyle/>
          <a:p>
            <a:pPr eaLnBrk="1" hangingPunct="1">
              <a:defRPr/>
            </a:pPr>
            <a:r>
              <a:rPr lang="en-US" altLang="zh-CN" sz="3600" b="1" dirty="0">
                <a:latin typeface="+mj-ea"/>
                <a:ea typeface="+mj-ea"/>
              </a:rPr>
              <a:t>§9</a:t>
            </a:r>
            <a:r>
              <a:rPr lang="en-US" altLang="zh-CN" sz="3600" b="1" dirty="0">
                <a:latin typeface="+mn-ea"/>
                <a:ea typeface="+mn-ea"/>
              </a:rPr>
              <a:t>.5 </a:t>
            </a:r>
            <a:r>
              <a:rPr lang="zh-CN" altLang="en-US" sz="3600" b="1" dirty="0">
                <a:latin typeface="+mn-ea"/>
                <a:ea typeface="+mn-ea"/>
              </a:rPr>
              <a:t>多缸动作回路</a:t>
            </a:r>
          </a:p>
        </p:txBody>
      </p:sp>
      <p:sp>
        <p:nvSpPr>
          <p:cNvPr id="8" name="矩形 7">
            <a:extLst>
              <a:ext uri="{FF2B5EF4-FFF2-40B4-BE49-F238E27FC236}">
                <a16:creationId xmlns:a16="http://schemas.microsoft.com/office/drawing/2014/main" xmlns="" id="{41E2952A-4A66-43F8-B00F-C9049E185B2D}"/>
              </a:ext>
            </a:extLst>
          </p:cNvPr>
          <p:cNvSpPr/>
          <p:nvPr/>
        </p:nvSpPr>
        <p:spPr>
          <a:xfrm>
            <a:off x="1769123" y="2564904"/>
            <a:ext cx="4998484" cy="272575"/>
          </a:xfrm>
          <a:prstGeom prst="rect">
            <a:avLst/>
          </a:prstGeom>
        </p:spPr>
        <p:txBody>
          <a:bodyPr wrap="none">
            <a:spAutoFit/>
          </a:bodyPr>
          <a:lstStyle/>
          <a:p>
            <a:pPr indent="228600" algn="ctr">
              <a:lnSpc>
                <a:spcPts val="1350"/>
              </a:lnSpc>
              <a:spcAft>
                <a:spcPts val="0"/>
              </a:spcAft>
            </a:pP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表</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9-1</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使用电磁换向阀的顺序动作回路动作循环表</a:t>
            </a:r>
            <a:endParaRPr lang="zh-CN" altLang="zh-CN" sz="2000" dirty="0">
              <a:solidFill>
                <a:srgbClr val="000000"/>
              </a:solidFill>
              <a:effectLst/>
              <a:latin typeface="NEU-BZ-S92"/>
              <a:ea typeface="方正书宋_GBK"/>
              <a:cs typeface="Times New Roman" panose="02020603050405020304" pitchFamily="18" charset="0"/>
            </a:endParaRPr>
          </a:p>
        </p:txBody>
      </p:sp>
      <p:graphicFrame>
        <p:nvGraphicFramePr>
          <p:cNvPr id="9" name="表格 8">
            <a:extLst>
              <a:ext uri="{FF2B5EF4-FFF2-40B4-BE49-F238E27FC236}">
                <a16:creationId xmlns:a16="http://schemas.microsoft.com/office/drawing/2014/main" xmlns="" id="{5B3C8A7E-0D57-49E7-A62F-87B288E2F85D}"/>
              </a:ext>
            </a:extLst>
          </p:cNvPr>
          <p:cNvGraphicFramePr>
            <a:graphicFrameLocks noGrp="1"/>
          </p:cNvGraphicFramePr>
          <p:nvPr>
            <p:extLst>
              <p:ext uri="{D42A27DB-BD31-4B8C-83A1-F6EECF244321}">
                <p14:modId xmlns:p14="http://schemas.microsoft.com/office/powerpoint/2010/main" val="3697891282"/>
              </p:ext>
            </p:extLst>
          </p:nvPr>
        </p:nvGraphicFramePr>
        <p:xfrm>
          <a:off x="709171" y="2996952"/>
          <a:ext cx="7572040" cy="2457392"/>
        </p:xfrm>
        <a:graphic>
          <a:graphicData uri="http://schemas.openxmlformats.org/drawingml/2006/table">
            <a:tbl>
              <a:tblPr firstRow="1" firstCol="1" bandRow="1"/>
              <a:tblGrid>
                <a:gridCol w="1716568">
                  <a:extLst>
                    <a:ext uri="{9D8B030D-6E8A-4147-A177-3AD203B41FA5}">
                      <a16:colId xmlns:a16="http://schemas.microsoft.com/office/drawing/2014/main" xmlns="" val="4220742076"/>
                    </a:ext>
                  </a:extLst>
                </a:gridCol>
                <a:gridCol w="715609">
                  <a:extLst>
                    <a:ext uri="{9D8B030D-6E8A-4147-A177-3AD203B41FA5}">
                      <a16:colId xmlns:a16="http://schemas.microsoft.com/office/drawing/2014/main" xmlns="" val="3774232790"/>
                    </a:ext>
                  </a:extLst>
                </a:gridCol>
                <a:gridCol w="715609">
                  <a:extLst>
                    <a:ext uri="{9D8B030D-6E8A-4147-A177-3AD203B41FA5}">
                      <a16:colId xmlns:a16="http://schemas.microsoft.com/office/drawing/2014/main" xmlns="" val="288078809"/>
                    </a:ext>
                  </a:extLst>
                </a:gridCol>
                <a:gridCol w="715609">
                  <a:extLst>
                    <a:ext uri="{9D8B030D-6E8A-4147-A177-3AD203B41FA5}">
                      <a16:colId xmlns:a16="http://schemas.microsoft.com/office/drawing/2014/main" xmlns="" val="1484891509"/>
                    </a:ext>
                  </a:extLst>
                </a:gridCol>
                <a:gridCol w="715609">
                  <a:extLst>
                    <a:ext uri="{9D8B030D-6E8A-4147-A177-3AD203B41FA5}">
                      <a16:colId xmlns:a16="http://schemas.microsoft.com/office/drawing/2014/main" xmlns="" val="4111072553"/>
                    </a:ext>
                  </a:extLst>
                </a:gridCol>
                <a:gridCol w="715609">
                  <a:extLst>
                    <a:ext uri="{9D8B030D-6E8A-4147-A177-3AD203B41FA5}">
                      <a16:colId xmlns:a16="http://schemas.microsoft.com/office/drawing/2014/main" xmlns="" val="3356331104"/>
                    </a:ext>
                  </a:extLst>
                </a:gridCol>
                <a:gridCol w="715609">
                  <a:extLst>
                    <a:ext uri="{9D8B030D-6E8A-4147-A177-3AD203B41FA5}">
                      <a16:colId xmlns:a16="http://schemas.microsoft.com/office/drawing/2014/main" xmlns="" val="3645836935"/>
                    </a:ext>
                  </a:extLst>
                </a:gridCol>
                <a:gridCol w="780909">
                  <a:extLst>
                    <a:ext uri="{9D8B030D-6E8A-4147-A177-3AD203B41FA5}">
                      <a16:colId xmlns:a16="http://schemas.microsoft.com/office/drawing/2014/main" xmlns="" val="924775730"/>
                    </a:ext>
                  </a:extLst>
                </a:gridCol>
                <a:gridCol w="780909">
                  <a:extLst>
                    <a:ext uri="{9D8B030D-6E8A-4147-A177-3AD203B41FA5}">
                      <a16:colId xmlns:a16="http://schemas.microsoft.com/office/drawing/2014/main" xmlns="" val="3705813448"/>
                    </a:ext>
                  </a:extLst>
                </a:gridCol>
              </a:tblGrid>
              <a:tr h="217452">
                <a:tc rowSpan="2">
                  <a:txBody>
                    <a:bodyPr/>
                    <a:lstStyle/>
                    <a:p>
                      <a:pPr algn="ctr">
                        <a:lnSpc>
                          <a:spcPts val="1200"/>
                        </a:lnSpc>
                        <a:spcAft>
                          <a:spcPts val="0"/>
                        </a:spcAft>
                      </a:pPr>
                      <a:r>
                        <a:rPr lang="zh-CN" sz="1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信号来源</a:t>
                      </a:r>
                      <a:endParaRPr lang="zh-CN" sz="1500" dirty="0">
                        <a:solidFill>
                          <a:srgbClr val="000000"/>
                        </a:solidFill>
                        <a:effectLst/>
                        <a:latin typeface="NEU-BZ-S92"/>
                        <a:ea typeface="方正书宋_GBK"/>
                        <a:cs typeface="Times New Roman" panose="02020603050405020304" pitchFamily="18" charset="0"/>
                      </a:endParaRPr>
                    </a:p>
                  </a:txBody>
                  <a:tcPr marL="130471" marR="130471" marT="65236" marB="65236"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gridSpan="4">
                  <a:txBody>
                    <a:bodyPr/>
                    <a:lstStyle/>
                    <a:p>
                      <a:pPr algn="ctr">
                        <a:lnSpc>
                          <a:spcPts val="1200"/>
                        </a:lnSpc>
                        <a:spcAft>
                          <a:spcPts val="0"/>
                        </a:spcAft>
                      </a:pPr>
                      <a:r>
                        <a:rPr lang="zh-CN"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电磁铁状态</a:t>
                      </a:r>
                      <a:endParaRPr lang="zh-CN" sz="1500">
                        <a:solidFill>
                          <a:srgbClr val="000000"/>
                        </a:solidFill>
                        <a:effectLst/>
                        <a:latin typeface="NEU-BZ-S92"/>
                        <a:ea typeface="方正书宋_GBK"/>
                        <a:cs typeface="Times New Roman" panose="02020603050405020304" pitchFamily="18" charset="0"/>
                      </a:endParaRPr>
                    </a:p>
                  </a:txBody>
                  <a:tcPr marL="130471" marR="130471" marT="65236" marB="65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gridSpan="2">
                  <a:txBody>
                    <a:bodyPr/>
                    <a:lstStyle/>
                    <a:p>
                      <a:pPr algn="ctr">
                        <a:lnSpc>
                          <a:spcPts val="1200"/>
                        </a:lnSpc>
                        <a:spcAft>
                          <a:spcPts val="0"/>
                        </a:spcAft>
                      </a:pPr>
                      <a:r>
                        <a:rPr lang="zh-CN"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换向阀位置</a:t>
                      </a:r>
                      <a:endParaRPr lang="zh-CN" sz="1500">
                        <a:solidFill>
                          <a:srgbClr val="000000"/>
                        </a:solidFill>
                        <a:effectLst/>
                        <a:latin typeface="NEU-BZ-S92"/>
                        <a:ea typeface="方正书宋_GBK"/>
                        <a:cs typeface="Times New Roman" panose="02020603050405020304" pitchFamily="18" charset="0"/>
                      </a:endParaRPr>
                    </a:p>
                  </a:txBody>
                  <a:tcPr marL="130471" marR="130471" marT="65236" marB="6523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endParaRPr lang="zh-CN" altLang="en-US"/>
                    </a:p>
                  </a:txBody>
                  <a:tcPr/>
                </a:tc>
                <a:tc gridSpan="2">
                  <a:txBody>
                    <a:bodyPr/>
                    <a:lstStyle/>
                    <a:p>
                      <a:pPr algn="ctr">
                        <a:lnSpc>
                          <a:spcPts val="1200"/>
                        </a:lnSpc>
                        <a:spcAft>
                          <a:spcPts val="0"/>
                        </a:spcAft>
                      </a:pPr>
                      <a:r>
                        <a:rPr lang="zh-CN"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液压缸状态</a:t>
                      </a:r>
                      <a:endParaRPr lang="zh-CN" sz="1500">
                        <a:solidFill>
                          <a:srgbClr val="000000"/>
                        </a:solidFill>
                        <a:effectLst/>
                        <a:latin typeface="NEU-BZ-S92"/>
                        <a:ea typeface="方正书宋_GBK"/>
                        <a:cs typeface="Times New Roman" panose="02020603050405020304" pitchFamily="18" charset="0"/>
                      </a:endParaRPr>
                    </a:p>
                  </a:txBody>
                  <a:tcPr marL="130471" marR="130471" marT="65236" marB="65236"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hMerge="1">
                  <a:txBody>
                    <a:bodyPr/>
                    <a:lstStyle/>
                    <a:p>
                      <a:endParaRPr lang="zh-CN" altLang="en-US"/>
                    </a:p>
                  </a:txBody>
                  <a:tcPr/>
                </a:tc>
                <a:extLst>
                  <a:ext uri="{0D108BD9-81ED-4DB2-BD59-A6C34878D82A}">
                    <a16:rowId xmlns:a16="http://schemas.microsoft.com/office/drawing/2014/main" xmlns="" val="3680694280"/>
                  </a:ext>
                </a:extLst>
              </a:tr>
              <a:tr h="217452">
                <a:tc vMerge="1">
                  <a:txBody>
                    <a:bodyPr/>
                    <a:lstStyle/>
                    <a:p>
                      <a:endParaRPr lang="zh-CN" altLang="en-US"/>
                    </a:p>
                  </a:txBody>
                  <a:tcPr/>
                </a:tc>
                <a:tc>
                  <a:txBody>
                    <a:bodyPr/>
                    <a:lstStyle/>
                    <a:p>
                      <a:pPr algn="ctr">
                        <a:lnSpc>
                          <a:spcPts val="1200"/>
                        </a:lnSpc>
                        <a:spcAft>
                          <a:spcPts val="0"/>
                        </a:spcAft>
                      </a:pPr>
                      <a:r>
                        <a:rPr lang="en-US"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1YA</a:t>
                      </a:r>
                      <a:endParaRPr lang="zh-CN" sz="150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2YA</a:t>
                      </a:r>
                      <a:endParaRPr lang="zh-CN" sz="150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3YA</a:t>
                      </a:r>
                      <a:endParaRPr lang="zh-CN" sz="1500" dirty="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4YA</a:t>
                      </a:r>
                      <a:endParaRPr lang="zh-CN" sz="150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ts val="1200"/>
                        </a:lnSpc>
                        <a:spcAft>
                          <a:spcPts val="0"/>
                        </a:spcAft>
                      </a:pPr>
                      <a:r>
                        <a:rPr lang="zh-CN"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阀</a:t>
                      </a:r>
                      <a:r>
                        <a:rPr lang="en-US"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1</a:t>
                      </a:r>
                      <a:endParaRPr lang="zh-CN" sz="150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ts val="1200"/>
                        </a:lnSpc>
                        <a:spcAft>
                          <a:spcPts val="0"/>
                        </a:spcAft>
                      </a:pPr>
                      <a:r>
                        <a:rPr lang="zh-CN"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阀</a:t>
                      </a:r>
                      <a:r>
                        <a:rPr lang="en-US"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8</a:t>
                      </a:r>
                      <a:endParaRPr lang="zh-CN" sz="150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ts val="1200"/>
                        </a:lnSpc>
                        <a:spcAft>
                          <a:spcPts val="0"/>
                        </a:spcAft>
                      </a:pPr>
                      <a:r>
                        <a:rPr lang="zh-CN"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缸</a:t>
                      </a:r>
                      <a:r>
                        <a:rPr lang="en-US"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2</a:t>
                      </a:r>
                      <a:endParaRPr lang="zh-CN" sz="150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ts val="1200"/>
                        </a:lnSpc>
                        <a:spcAft>
                          <a:spcPts val="0"/>
                        </a:spcAft>
                      </a:pPr>
                      <a:r>
                        <a:rPr lang="zh-CN"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缸</a:t>
                      </a:r>
                      <a:r>
                        <a:rPr lang="en-US"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5</a:t>
                      </a:r>
                      <a:endParaRPr lang="zh-CN" sz="150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375863302"/>
                  </a:ext>
                </a:extLst>
              </a:tr>
              <a:tr h="217452">
                <a:tc>
                  <a:txBody>
                    <a:bodyPr/>
                    <a:lstStyle/>
                    <a:p>
                      <a:pPr algn="ctr">
                        <a:lnSpc>
                          <a:spcPts val="1200"/>
                        </a:lnSpc>
                        <a:spcAft>
                          <a:spcPts val="0"/>
                        </a:spcAft>
                      </a:pPr>
                      <a:r>
                        <a:rPr lang="zh-CN"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按下起动电钮</a:t>
                      </a:r>
                      <a:endParaRPr lang="zh-CN" sz="1500">
                        <a:solidFill>
                          <a:srgbClr val="000000"/>
                        </a:solidFill>
                        <a:effectLst/>
                        <a:latin typeface="NEU-BZ-S92"/>
                        <a:ea typeface="方正书宋_GBK"/>
                        <a:cs typeface="Times New Roman" panose="02020603050405020304" pitchFamily="18" charset="0"/>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endParaRPr lang="zh-CN" sz="150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endParaRPr lang="zh-CN" sz="150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endParaRPr lang="zh-CN" sz="150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endParaRPr lang="zh-CN" sz="150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ts val="1200"/>
                        </a:lnSpc>
                        <a:spcAft>
                          <a:spcPts val="0"/>
                        </a:spcAft>
                      </a:pPr>
                      <a:r>
                        <a:rPr lang="zh-CN"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左位</a:t>
                      </a:r>
                      <a:endParaRPr lang="zh-CN" sz="150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ts val="1200"/>
                        </a:lnSpc>
                        <a:spcAft>
                          <a:spcPts val="0"/>
                        </a:spcAft>
                      </a:pPr>
                      <a:r>
                        <a:rPr lang="zh-CN"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中位</a:t>
                      </a:r>
                      <a:endParaRPr lang="zh-CN" sz="150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ts val="1200"/>
                        </a:lnSpc>
                        <a:spcAft>
                          <a:spcPts val="0"/>
                        </a:spcAft>
                      </a:pPr>
                      <a:r>
                        <a:rPr lang="zh-CN"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前进</a:t>
                      </a:r>
                      <a:r>
                        <a:rPr lang="zh-CN" sz="1100">
                          <a:solidFill>
                            <a:srgbClr val="000000"/>
                          </a:solidFill>
                          <a:effectLst/>
                          <a:latin typeface="NEU-BZ-S92"/>
                          <a:ea typeface="宋体" panose="02010600030101010101" pitchFamily="2" charset="-122"/>
                          <a:cs typeface="宋体" panose="02010600030101010101" pitchFamily="2" charset="-122"/>
                        </a:rPr>
                        <a:t>①</a:t>
                      </a:r>
                      <a:endParaRPr lang="zh-CN" sz="150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ts val="1200"/>
                        </a:lnSpc>
                        <a:spcAft>
                          <a:spcPts val="0"/>
                        </a:spcAft>
                      </a:pPr>
                      <a:r>
                        <a:rPr lang="zh-CN"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停止</a:t>
                      </a:r>
                      <a:endParaRPr lang="zh-CN" sz="150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2142065831"/>
                  </a:ext>
                </a:extLst>
              </a:tr>
              <a:tr h="434904">
                <a:tc>
                  <a:txBody>
                    <a:bodyPr/>
                    <a:lstStyle/>
                    <a:p>
                      <a:pPr algn="ctr">
                        <a:lnSpc>
                          <a:spcPts val="1200"/>
                        </a:lnSpc>
                        <a:spcAft>
                          <a:spcPts val="0"/>
                        </a:spcAft>
                      </a:pPr>
                      <a:r>
                        <a:rPr lang="zh-CN"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缸</a:t>
                      </a:r>
                      <a:r>
                        <a:rPr lang="en-US"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2</a:t>
                      </a:r>
                      <a:r>
                        <a:rPr lang="zh-CN"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挡块压下行程开关</a:t>
                      </a:r>
                      <a:r>
                        <a:rPr lang="en-US"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4</a:t>
                      </a:r>
                      <a:endParaRPr lang="zh-CN" sz="1500">
                        <a:solidFill>
                          <a:srgbClr val="000000"/>
                        </a:solidFill>
                        <a:effectLst/>
                        <a:latin typeface="NEU-BZ-S92"/>
                        <a:ea typeface="方正书宋_GBK"/>
                        <a:cs typeface="Times New Roman" panose="02020603050405020304" pitchFamily="18" charset="0"/>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endParaRPr lang="zh-CN" sz="150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endParaRPr lang="zh-CN" sz="150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endParaRPr lang="zh-CN" sz="150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endParaRPr lang="zh-CN" sz="150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ts val="1200"/>
                        </a:lnSpc>
                        <a:spcAft>
                          <a:spcPts val="0"/>
                        </a:spcAft>
                      </a:pPr>
                      <a:r>
                        <a:rPr lang="zh-CN"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中位</a:t>
                      </a:r>
                      <a:endParaRPr lang="zh-CN" sz="150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ts val="1200"/>
                        </a:lnSpc>
                        <a:spcAft>
                          <a:spcPts val="0"/>
                        </a:spcAft>
                      </a:pPr>
                      <a:r>
                        <a:rPr lang="zh-CN"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左位</a:t>
                      </a:r>
                      <a:endParaRPr lang="zh-CN" sz="150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ts val="1200"/>
                        </a:lnSpc>
                        <a:spcAft>
                          <a:spcPts val="0"/>
                        </a:spcAft>
                      </a:pPr>
                      <a:r>
                        <a:rPr lang="zh-CN"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停止</a:t>
                      </a:r>
                      <a:endParaRPr lang="zh-CN" sz="150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ts val="1200"/>
                        </a:lnSpc>
                        <a:spcAft>
                          <a:spcPts val="0"/>
                        </a:spcAft>
                      </a:pPr>
                      <a:r>
                        <a:rPr lang="zh-CN"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前进</a:t>
                      </a:r>
                      <a:r>
                        <a:rPr lang="zh-CN" sz="1100">
                          <a:solidFill>
                            <a:srgbClr val="000000"/>
                          </a:solidFill>
                          <a:effectLst/>
                          <a:latin typeface="NEU-BZ-S92"/>
                          <a:ea typeface="宋体" panose="02010600030101010101" pitchFamily="2" charset="-122"/>
                          <a:cs typeface="宋体" panose="02010600030101010101" pitchFamily="2" charset="-122"/>
                        </a:rPr>
                        <a:t>②</a:t>
                      </a:r>
                      <a:endParaRPr lang="zh-CN" sz="150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2847163509"/>
                  </a:ext>
                </a:extLst>
              </a:tr>
              <a:tr h="434904">
                <a:tc>
                  <a:txBody>
                    <a:bodyPr/>
                    <a:lstStyle/>
                    <a:p>
                      <a:pPr algn="ctr">
                        <a:lnSpc>
                          <a:spcPts val="1200"/>
                        </a:lnSpc>
                        <a:spcAft>
                          <a:spcPts val="0"/>
                        </a:spcAft>
                      </a:pPr>
                      <a:r>
                        <a:rPr lang="zh-CN"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缸</a:t>
                      </a:r>
                      <a:r>
                        <a:rPr lang="en-US"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5</a:t>
                      </a:r>
                      <a:r>
                        <a:rPr lang="zh-CN"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挡块压下行程开关</a:t>
                      </a:r>
                      <a:r>
                        <a:rPr lang="en-US"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7</a:t>
                      </a:r>
                      <a:endParaRPr lang="zh-CN" sz="1500">
                        <a:solidFill>
                          <a:srgbClr val="000000"/>
                        </a:solidFill>
                        <a:effectLst/>
                        <a:latin typeface="NEU-BZ-S92"/>
                        <a:ea typeface="方正书宋_GBK"/>
                        <a:cs typeface="Times New Roman" panose="02020603050405020304" pitchFamily="18" charset="0"/>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endParaRPr lang="zh-CN" sz="150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endParaRPr lang="zh-CN" sz="150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endParaRPr lang="zh-CN" sz="150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endParaRPr lang="zh-CN" sz="150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ts val="1200"/>
                        </a:lnSpc>
                        <a:spcAft>
                          <a:spcPts val="0"/>
                        </a:spcAft>
                      </a:pPr>
                      <a:r>
                        <a:rPr lang="zh-CN"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右位</a:t>
                      </a:r>
                      <a:endParaRPr lang="zh-CN" sz="150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ts val="1200"/>
                        </a:lnSpc>
                        <a:spcAft>
                          <a:spcPts val="0"/>
                        </a:spcAft>
                      </a:pPr>
                      <a:r>
                        <a:rPr lang="zh-CN"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中位</a:t>
                      </a:r>
                      <a:endParaRPr lang="zh-CN" sz="150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ts val="1200"/>
                        </a:lnSpc>
                        <a:spcAft>
                          <a:spcPts val="0"/>
                        </a:spcAft>
                      </a:pPr>
                      <a:r>
                        <a:rPr lang="zh-CN"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返回</a:t>
                      </a:r>
                      <a:r>
                        <a:rPr lang="zh-CN" sz="1100">
                          <a:solidFill>
                            <a:srgbClr val="000000"/>
                          </a:solidFill>
                          <a:effectLst/>
                          <a:latin typeface="NEU-BZ-S92"/>
                          <a:ea typeface="宋体" panose="02010600030101010101" pitchFamily="2" charset="-122"/>
                          <a:cs typeface="宋体" panose="02010600030101010101" pitchFamily="2" charset="-122"/>
                        </a:rPr>
                        <a:t>③</a:t>
                      </a:r>
                      <a:endParaRPr lang="zh-CN" sz="150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ts val="1200"/>
                        </a:lnSpc>
                        <a:spcAft>
                          <a:spcPts val="0"/>
                        </a:spcAft>
                      </a:pPr>
                      <a:r>
                        <a:rPr lang="zh-CN"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停止</a:t>
                      </a:r>
                      <a:endParaRPr lang="zh-CN" sz="150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2584942552"/>
                  </a:ext>
                </a:extLst>
              </a:tr>
              <a:tr h="434904">
                <a:tc>
                  <a:txBody>
                    <a:bodyPr/>
                    <a:lstStyle/>
                    <a:p>
                      <a:pPr algn="ctr">
                        <a:lnSpc>
                          <a:spcPts val="1200"/>
                        </a:lnSpc>
                        <a:spcAft>
                          <a:spcPts val="0"/>
                        </a:spcAft>
                      </a:pPr>
                      <a:r>
                        <a:rPr lang="zh-CN"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缸</a:t>
                      </a:r>
                      <a:r>
                        <a:rPr lang="en-US"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2</a:t>
                      </a:r>
                      <a:r>
                        <a:rPr lang="zh-CN"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挡块压下行程开关</a:t>
                      </a:r>
                      <a:r>
                        <a:rPr lang="en-US"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3</a:t>
                      </a:r>
                      <a:endParaRPr lang="zh-CN" sz="1500">
                        <a:solidFill>
                          <a:srgbClr val="000000"/>
                        </a:solidFill>
                        <a:effectLst/>
                        <a:latin typeface="NEU-BZ-S92"/>
                        <a:ea typeface="方正书宋_GBK"/>
                        <a:cs typeface="Times New Roman" panose="02020603050405020304" pitchFamily="18" charset="0"/>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endParaRPr lang="zh-CN" sz="150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endParaRPr lang="zh-CN" sz="150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endParaRPr lang="zh-CN" sz="150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endParaRPr lang="zh-CN" sz="150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ts val="1200"/>
                        </a:lnSpc>
                        <a:spcAft>
                          <a:spcPts val="0"/>
                        </a:spcAft>
                      </a:pPr>
                      <a:r>
                        <a:rPr lang="zh-CN"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中位</a:t>
                      </a:r>
                      <a:endParaRPr lang="zh-CN" sz="150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ts val="1200"/>
                        </a:lnSpc>
                        <a:spcAft>
                          <a:spcPts val="0"/>
                        </a:spcAft>
                      </a:pPr>
                      <a:r>
                        <a:rPr lang="zh-CN"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右位</a:t>
                      </a:r>
                      <a:endParaRPr lang="zh-CN" sz="150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ts val="1200"/>
                        </a:lnSpc>
                        <a:spcAft>
                          <a:spcPts val="0"/>
                        </a:spcAft>
                      </a:pPr>
                      <a:r>
                        <a:rPr lang="zh-CN"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停止</a:t>
                      </a:r>
                      <a:endParaRPr lang="zh-CN" sz="150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ts val="1200"/>
                        </a:lnSpc>
                        <a:spcAft>
                          <a:spcPts val="0"/>
                        </a:spcAft>
                      </a:pPr>
                      <a:r>
                        <a:rPr lang="zh-CN"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返回</a:t>
                      </a:r>
                      <a:r>
                        <a:rPr lang="zh-CN" sz="1100">
                          <a:solidFill>
                            <a:srgbClr val="000000"/>
                          </a:solidFill>
                          <a:effectLst/>
                          <a:latin typeface="NEU-BZ-S92"/>
                          <a:ea typeface="宋体" panose="02010600030101010101" pitchFamily="2" charset="-122"/>
                          <a:cs typeface="宋体" panose="02010600030101010101" pitchFamily="2" charset="-122"/>
                        </a:rPr>
                        <a:t>④</a:t>
                      </a:r>
                      <a:endParaRPr lang="zh-CN" sz="150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1062234159"/>
                  </a:ext>
                </a:extLst>
              </a:tr>
              <a:tr h="434904">
                <a:tc>
                  <a:txBody>
                    <a:bodyPr/>
                    <a:lstStyle/>
                    <a:p>
                      <a:pPr algn="ctr">
                        <a:lnSpc>
                          <a:spcPts val="1200"/>
                        </a:lnSpc>
                        <a:spcAft>
                          <a:spcPts val="0"/>
                        </a:spcAft>
                      </a:pPr>
                      <a:r>
                        <a:rPr lang="zh-CN"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缸</a:t>
                      </a:r>
                      <a:r>
                        <a:rPr lang="en-US"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5</a:t>
                      </a:r>
                      <a:r>
                        <a:rPr lang="zh-CN"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挡块压下行程开关</a:t>
                      </a:r>
                      <a:r>
                        <a:rPr lang="en-US"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6</a:t>
                      </a:r>
                      <a:endParaRPr lang="zh-CN" sz="1500">
                        <a:solidFill>
                          <a:srgbClr val="000000"/>
                        </a:solidFill>
                        <a:effectLst/>
                        <a:latin typeface="NEU-BZ-S92"/>
                        <a:ea typeface="方正书宋_GBK"/>
                        <a:cs typeface="Times New Roman" panose="02020603050405020304" pitchFamily="18" charset="0"/>
                      </a:endParaRPr>
                    </a:p>
                  </a:txBody>
                  <a:tcPr marL="0" marR="0" marT="0" marB="0" anchor="ctr">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endParaRPr lang="zh-CN" sz="1500" dirty="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endParaRPr lang="zh-CN" sz="1500" dirty="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endParaRPr lang="zh-CN" sz="1500" dirty="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ts val="1200"/>
                        </a:lnSpc>
                        <a:spcAft>
                          <a:spcPts val="0"/>
                        </a:spcAft>
                      </a:pPr>
                      <a:r>
                        <a:rPr lang="en-US"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a:t>
                      </a:r>
                      <a:endParaRPr lang="zh-CN" sz="150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ts val="1200"/>
                        </a:lnSpc>
                        <a:spcAft>
                          <a:spcPts val="0"/>
                        </a:spcAft>
                      </a:pPr>
                      <a:r>
                        <a:rPr lang="zh-CN"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中位</a:t>
                      </a:r>
                      <a:endParaRPr lang="zh-CN" sz="150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ts val="1200"/>
                        </a:lnSpc>
                        <a:spcAft>
                          <a:spcPts val="0"/>
                        </a:spcAft>
                      </a:pPr>
                      <a:r>
                        <a:rPr lang="zh-CN"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中位</a:t>
                      </a:r>
                      <a:endParaRPr lang="zh-CN" sz="150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ts val="1200"/>
                        </a:lnSpc>
                        <a:spcAft>
                          <a:spcPts val="0"/>
                        </a:spcAft>
                      </a:pPr>
                      <a:r>
                        <a:rPr lang="zh-CN" sz="110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停止</a:t>
                      </a:r>
                      <a:endParaRPr lang="zh-CN" sz="150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tc>
                  <a:txBody>
                    <a:bodyPr/>
                    <a:lstStyle/>
                    <a:p>
                      <a:pPr algn="ctr">
                        <a:lnSpc>
                          <a:spcPts val="1200"/>
                        </a:lnSpc>
                        <a:spcAft>
                          <a:spcPts val="0"/>
                        </a:spcAft>
                      </a:pPr>
                      <a:r>
                        <a:rPr lang="zh-CN" sz="1100" dirty="0">
                          <a:solidFill>
                            <a:srgbClr val="000000"/>
                          </a:solidFill>
                          <a:effectLst/>
                          <a:latin typeface="Times New Roman" panose="02020603050405020304" pitchFamily="18" charset="0"/>
                          <a:ea typeface="黑体" panose="02010609060101010101" pitchFamily="49" charset="-122"/>
                          <a:cs typeface="Times New Roman" panose="02020603050405020304" pitchFamily="18" charset="0"/>
                        </a:rPr>
                        <a:t>停止</a:t>
                      </a:r>
                      <a:endParaRPr lang="zh-CN" sz="1500" dirty="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chemeClr val="bg1"/>
                    </a:solidFill>
                  </a:tcPr>
                </a:tc>
                <a:extLst>
                  <a:ext uri="{0D108BD9-81ED-4DB2-BD59-A6C34878D82A}">
                    <a16:rowId xmlns:a16="http://schemas.microsoft.com/office/drawing/2014/main" xmlns="" val="3646324573"/>
                  </a:ext>
                </a:extLst>
              </a:tr>
            </a:tbl>
          </a:graphicData>
        </a:graphic>
      </p:graphicFrame>
    </p:spTree>
    <p:extLst>
      <p:ext uri="{BB962C8B-B14F-4D97-AF65-F5344CB8AC3E}">
        <p14:creationId xmlns:p14="http://schemas.microsoft.com/office/powerpoint/2010/main" val="13631930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15"/>
          <p:cNvSpPr>
            <a:spLocks noChangeArrowheads="1"/>
          </p:cNvSpPr>
          <p:nvPr/>
        </p:nvSpPr>
        <p:spPr bwMode="auto">
          <a:xfrm>
            <a:off x="326067" y="1124744"/>
            <a:ext cx="26260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50000"/>
              </a:spcBef>
              <a:buClrTx/>
              <a:buSzTx/>
              <a:buFontTx/>
              <a:buNone/>
            </a:pPr>
            <a:r>
              <a:rPr lang="en-US" altLang="zh-CN" sz="2800" b="1" dirty="0">
                <a:solidFill>
                  <a:srgbClr val="FF9900"/>
                </a:solidFill>
                <a:effectLst>
                  <a:outerShdw blurRad="38100" dist="38100" dir="2700000" algn="tl">
                    <a:srgbClr val="000000"/>
                  </a:outerShdw>
                </a:effectLst>
                <a:latin typeface="Arial" charset="0"/>
                <a:ea typeface="仿宋_GB2312" pitchFamily="49" charset="-122"/>
              </a:rPr>
              <a:t>9.5.2  </a:t>
            </a:r>
            <a:r>
              <a:rPr lang="zh-CN" altLang="en-US" sz="2800" b="1" dirty="0">
                <a:solidFill>
                  <a:srgbClr val="FF9900"/>
                </a:solidFill>
                <a:effectLst>
                  <a:outerShdw blurRad="38100" dist="38100" dir="2700000" algn="tl">
                    <a:srgbClr val="000000"/>
                  </a:outerShdw>
                </a:effectLst>
                <a:latin typeface="Arial" charset="0"/>
                <a:ea typeface="仿宋_GB2312" pitchFamily="49" charset="-122"/>
              </a:rPr>
              <a:t>同步回路</a:t>
            </a:r>
          </a:p>
        </p:txBody>
      </p:sp>
      <p:pic>
        <p:nvPicPr>
          <p:cNvPr id="66563" name="Picture 2"/>
          <p:cNvPicPr>
            <a:picLocks noChangeAspect="1" noChangeArrowheads="1"/>
          </p:cNvPicPr>
          <p:nvPr/>
        </p:nvPicPr>
        <p:blipFill>
          <a:blip r:embed="rId2">
            <a:extLst>
              <a:ext uri="{28A0092B-C50C-407E-A947-70E740481C1C}">
                <a14:useLocalDpi xmlns:a14="http://schemas.microsoft.com/office/drawing/2010/main" val="0"/>
              </a:ext>
            </a:extLst>
          </a:blip>
          <a:srcRect b="7246"/>
          <a:stretch>
            <a:fillRect/>
          </a:stretch>
        </p:blipFill>
        <p:spPr bwMode="auto">
          <a:xfrm>
            <a:off x="3275856" y="1203355"/>
            <a:ext cx="5797550" cy="450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4" name="矩形 7"/>
          <p:cNvSpPr>
            <a:spLocks noChangeArrowheads="1"/>
          </p:cNvSpPr>
          <p:nvPr/>
        </p:nvSpPr>
        <p:spPr bwMode="auto">
          <a:xfrm>
            <a:off x="323850" y="2163763"/>
            <a:ext cx="2808288" cy="378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just" eaLnBrk="1" hangingPunct="1">
              <a:spcBef>
                <a:spcPct val="0"/>
              </a:spcBef>
              <a:buClrTx/>
              <a:buSzTx/>
              <a:buFont typeface="Wingdings" panose="05000000000000000000" pitchFamily="2" charset="2"/>
              <a:buNone/>
            </a:pPr>
            <a:r>
              <a:rPr lang="zh-CN" altLang="en-US" sz="2400" b="1">
                <a:latin typeface="楷体_GB2312" pitchFamily="49" charset="-122"/>
                <a:ea typeface="楷体_GB2312" pitchFamily="49" charset="-122"/>
              </a:rPr>
              <a:t>在液压装置中常需使两个以上的液压缸作用步运动，</a:t>
            </a:r>
            <a:r>
              <a:rPr lang="zh-CN" altLang="en-US" sz="2400" b="1">
                <a:solidFill>
                  <a:srgbClr val="FF0000"/>
                </a:solidFill>
                <a:latin typeface="楷体_GB2312" pitchFamily="49" charset="-122"/>
                <a:ea typeface="楷体_GB2312" pitchFamily="49" charset="-122"/>
              </a:rPr>
              <a:t>理论上依靠流量控制即可达到</a:t>
            </a:r>
            <a:r>
              <a:rPr lang="zh-CN" altLang="en-US" sz="2400" b="1">
                <a:latin typeface="楷体_GB2312" pitchFamily="49" charset="-122"/>
                <a:ea typeface="楷体_GB2312" pitchFamily="49" charset="-122"/>
              </a:rPr>
              <a:t>，但若要</a:t>
            </a:r>
            <a:r>
              <a:rPr lang="zh-CN" altLang="en-US" sz="2400" b="1">
                <a:solidFill>
                  <a:srgbClr val="FF0000"/>
                </a:solidFill>
                <a:latin typeface="楷体_GB2312" pitchFamily="49" charset="-122"/>
                <a:ea typeface="楷体_GB2312" pitchFamily="49" charset="-122"/>
              </a:rPr>
              <a:t>作到精密的同步</a:t>
            </a:r>
            <a:r>
              <a:rPr lang="zh-CN" altLang="en-US" sz="2400" b="1">
                <a:latin typeface="楷体_GB2312" pitchFamily="49" charset="-122"/>
                <a:ea typeface="楷体_GB2312" pitchFamily="49" charset="-122"/>
              </a:rPr>
              <a:t>，则可采用比例式阀门或伺服阀配合电子感测元件、计算机来达成。</a:t>
            </a:r>
          </a:p>
        </p:txBody>
      </p:sp>
      <p:sp>
        <p:nvSpPr>
          <p:cNvPr id="66565" name="矩形 16"/>
          <p:cNvSpPr>
            <a:spLocks noChangeArrowheads="1"/>
          </p:cNvSpPr>
          <p:nvPr/>
        </p:nvSpPr>
        <p:spPr bwMode="auto">
          <a:xfrm>
            <a:off x="5148263" y="6021388"/>
            <a:ext cx="25622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zh-CN" altLang="en-US" sz="1800">
                <a:latin typeface="微软雅黑" panose="020B0503020204020204" pitchFamily="34" charset="-122"/>
                <a:ea typeface="微软雅黑" panose="020B0503020204020204" pitchFamily="34" charset="-122"/>
              </a:rPr>
              <a:t>使用调速阀的同步回路 </a:t>
            </a:r>
          </a:p>
        </p:txBody>
      </p:sp>
      <p:sp>
        <p:nvSpPr>
          <p:cNvPr id="8" name="Rectangle 12"/>
          <p:cNvSpPr>
            <a:spLocks noChangeArrowheads="1"/>
          </p:cNvSpPr>
          <p:nvPr/>
        </p:nvSpPr>
        <p:spPr bwMode="auto">
          <a:xfrm>
            <a:off x="3923928" y="188640"/>
            <a:ext cx="4357283" cy="646331"/>
          </a:xfrm>
          <a:prstGeom prst="rect">
            <a:avLst/>
          </a:prstGeom>
          <a:noFill/>
          <a:ln w="9525">
            <a:noFill/>
            <a:miter lim="800000"/>
            <a:headEnd/>
            <a:tailEnd/>
          </a:ln>
          <a:effectLst/>
        </p:spPr>
        <p:txBody>
          <a:bodyPr wrap="none">
            <a:spAutoFit/>
          </a:bodyPr>
          <a:lstStyle/>
          <a:p>
            <a:pPr eaLnBrk="1" hangingPunct="1">
              <a:defRPr/>
            </a:pPr>
            <a:r>
              <a:rPr lang="en-US" altLang="zh-CN" sz="3600" b="1" dirty="0">
                <a:latin typeface="+mj-ea"/>
                <a:ea typeface="+mj-ea"/>
              </a:rPr>
              <a:t>§9</a:t>
            </a:r>
            <a:r>
              <a:rPr lang="en-US" altLang="zh-CN" sz="3600" b="1" dirty="0">
                <a:latin typeface="+mn-ea"/>
                <a:ea typeface="+mn-ea"/>
              </a:rPr>
              <a:t>.5 </a:t>
            </a:r>
            <a:r>
              <a:rPr lang="zh-CN" altLang="en-US" sz="3600" b="1" dirty="0">
                <a:latin typeface="+mn-ea"/>
                <a:ea typeface="+mn-ea"/>
              </a:rPr>
              <a:t>多缸动作回路</a:t>
            </a:r>
          </a:p>
        </p:txBody>
      </p:sp>
    </p:spTree>
    <p:extLst>
      <p:ext uri="{BB962C8B-B14F-4D97-AF65-F5344CB8AC3E}">
        <p14:creationId xmlns:p14="http://schemas.microsoft.com/office/powerpoint/2010/main" val="129170925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矩形 7"/>
          <p:cNvSpPr>
            <a:spLocks noChangeArrowheads="1"/>
          </p:cNvSpPr>
          <p:nvPr/>
        </p:nvSpPr>
        <p:spPr bwMode="auto">
          <a:xfrm>
            <a:off x="323850" y="1916113"/>
            <a:ext cx="3816350" cy="3986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just" eaLnBrk="1" hangingPunct="1">
              <a:spcBef>
                <a:spcPct val="0"/>
              </a:spcBef>
              <a:buClrTx/>
              <a:buSzTx/>
              <a:buFont typeface="Wingdings" panose="05000000000000000000" pitchFamily="2" charset="2"/>
              <a:buNone/>
            </a:pPr>
            <a:r>
              <a:rPr lang="zh-CN" altLang="en-US" sz="2300" b="1" dirty="0">
                <a:latin typeface="楷体_GB2312" pitchFamily="49" charset="-122"/>
                <a:ea typeface="楷体_GB2312" pitchFamily="49" charset="-122"/>
              </a:rPr>
              <a:t>图示为机械连接同步回路，将两支（或若干支）液压缸运用机械装置（如齿齿轮或刚性梁）将其活塞杆连结在一起使它们的运动相互受牵制，因此，即可不必在液压系统中采取任何措施而达到同步，</a:t>
            </a:r>
            <a:r>
              <a:rPr lang="zh-CN" altLang="en-US" sz="2300" b="1" dirty="0">
                <a:solidFill>
                  <a:srgbClr val="FF0000"/>
                </a:solidFill>
                <a:latin typeface="楷体_GB2312" pitchFamily="49" charset="-122"/>
                <a:ea typeface="楷体_GB2312" pitchFamily="49" charset="-122"/>
              </a:rPr>
              <a:t>此种同步方法简单，工作可靠，它不宜使用在两缸距离过大或两缸负载差别过大的场合。</a:t>
            </a:r>
          </a:p>
        </p:txBody>
      </p:sp>
      <p:pic>
        <p:nvPicPr>
          <p:cNvPr id="67587" name="Picture 2"/>
          <p:cNvPicPr>
            <a:picLocks noChangeAspect="1" noChangeArrowheads="1"/>
          </p:cNvPicPr>
          <p:nvPr/>
        </p:nvPicPr>
        <p:blipFill>
          <a:blip r:embed="rId2">
            <a:extLst>
              <a:ext uri="{28A0092B-C50C-407E-A947-70E740481C1C}">
                <a14:useLocalDpi xmlns:a14="http://schemas.microsoft.com/office/drawing/2010/main" val="0"/>
              </a:ext>
            </a:extLst>
          </a:blip>
          <a:srcRect b="12335"/>
          <a:stretch>
            <a:fillRect/>
          </a:stretch>
        </p:blipFill>
        <p:spPr bwMode="auto">
          <a:xfrm>
            <a:off x="4572000" y="1200150"/>
            <a:ext cx="4103688" cy="470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588" name="矩形 16"/>
          <p:cNvSpPr>
            <a:spLocks noChangeArrowheads="1"/>
          </p:cNvSpPr>
          <p:nvPr/>
        </p:nvSpPr>
        <p:spPr bwMode="auto">
          <a:xfrm>
            <a:off x="5724525" y="6092825"/>
            <a:ext cx="25622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zh-CN" altLang="en-US" sz="1800">
                <a:latin typeface="微软雅黑" panose="020B0503020204020204" pitchFamily="34" charset="-122"/>
                <a:ea typeface="微软雅黑" panose="020B0503020204020204" pitchFamily="34" charset="-122"/>
              </a:rPr>
              <a:t>机械连接实现同步回路 </a:t>
            </a:r>
          </a:p>
        </p:txBody>
      </p:sp>
      <p:sp>
        <p:nvSpPr>
          <p:cNvPr id="7" name="Rectangle 15"/>
          <p:cNvSpPr>
            <a:spLocks noChangeArrowheads="1"/>
          </p:cNvSpPr>
          <p:nvPr/>
        </p:nvSpPr>
        <p:spPr bwMode="auto">
          <a:xfrm>
            <a:off x="326067" y="1124744"/>
            <a:ext cx="26260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50000"/>
              </a:spcBef>
              <a:buClrTx/>
              <a:buSzTx/>
              <a:buFontTx/>
              <a:buNone/>
            </a:pPr>
            <a:r>
              <a:rPr lang="en-US" altLang="zh-CN" sz="2800" b="1" dirty="0">
                <a:solidFill>
                  <a:srgbClr val="FF9900"/>
                </a:solidFill>
                <a:effectLst>
                  <a:outerShdw blurRad="38100" dist="38100" dir="2700000" algn="tl">
                    <a:srgbClr val="000000"/>
                  </a:outerShdw>
                </a:effectLst>
                <a:latin typeface="Arial" charset="0"/>
                <a:ea typeface="仿宋_GB2312" pitchFamily="49" charset="-122"/>
              </a:rPr>
              <a:t>9.5.2  </a:t>
            </a:r>
            <a:r>
              <a:rPr lang="zh-CN" altLang="en-US" sz="2800" b="1" dirty="0">
                <a:solidFill>
                  <a:srgbClr val="FF9900"/>
                </a:solidFill>
                <a:effectLst>
                  <a:outerShdw blurRad="38100" dist="38100" dir="2700000" algn="tl">
                    <a:srgbClr val="000000"/>
                  </a:outerShdw>
                </a:effectLst>
                <a:latin typeface="Arial" charset="0"/>
                <a:ea typeface="仿宋_GB2312" pitchFamily="49" charset="-122"/>
              </a:rPr>
              <a:t>同步回路</a:t>
            </a:r>
          </a:p>
        </p:txBody>
      </p:sp>
      <p:sp>
        <p:nvSpPr>
          <p:cNvPr id="8" name="Rectangle 12"/>
          <p:cNvSpPr>
            <a:spLocks noChangeArrowheads="1"/>
          </p:cNvSpPr>
          <p:nvPr/>
        </p:nvSpPr>
        <p:spPr bwMode="auto">
          <a:xfrm>
            <a:off x="3923928" y="188640"/>
            <a:ext cx="4357283" cy="646331"/>
          </a:xfrm>
          <a:prstGeom prst="rect">
            <a:avLst/>
          </a:prstGeom>
          <a:noFill/>
          <a:ln w="9525">
            <a:noFill/>
            <a:miter lim="800000"/>
            <a:headEnd/>
            <a:tailEnd/>
          </a:ln>
          <a:effectLst/>
        </p:spPr>
        <p:txBody>
          <a:bodyPr wrap="none">
            <a:spAutoFit/>
          </a:bodyPr>
          <a:lstStyle/>
          <a:p>
            <a:pPr eaLnBrk="1" hangingPunct="1">
              <a:defRPr/>
            </a:pPr>
            <a:r>
              <a:rPr lang="en-US" altLang="zh-CN" sz="3600" b="1" dirty="0">
                <a:latin typeface="+mj-ea"/>
                <a:ea typeface="+mj-ea"/>
              </a:rPr>
              <a:t>§9</a:t>
            </a:r>
            <a:r>
              <a:rPr lang="en-US" altLang="zh-CN" sz="3600" b="1" dirty="0">
                <a:latin typeface="+mn-ea"/>
                <a:ea typeface="+mn-ea"/>
              </a:rPr>
              <a:t>.5 </a:t>
            </a:r>
            <a:r>
              <a:rPr lang="zh-CN" altLang="en-US" sz="3600" b="1" dirty="0">
                <a:latin typeface="+mn-ea"/>
                <a:ea typeface="+mn-ea"/>
              </a:rPr>
              <a:t>多缸动作回路</a:t>
            </a:r>
          </a:p>
        </p:txBody>
      </p:sp>
    </p:spTree>
    <p:extLst>
      <p:ext uri="{BB962C8B-B14F-4D97-AF65-F5344CB8AC3E}">
        <p14:creationId xmlns:p14="http://schemas.microsoft.com/office/powerpoint/2010/main" val="13748967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矩形 7"/>
          <p:cNvSpPr>
            <a:spLocks noChangeArrowheads="1"/>
          </p:cNvSpPr>
          <p:nvPr/>
        </p:nvSpPr>
        <p:spPr bwMode="auto">
          <a:xfrm>
            <a:off x="323850" y="1916113"/>
            <a:ext cx="3672086"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just">
              <a:lnSpc>
                <a:spcPct val="150000"/>
              </a:lnSpc>
              <a:spcBef>
                <a:spcPct val="0"/>
              </a:spcBef>
              <a:buClrTx/>
              <a:buSzTx/>
              <a:buNone/>
            </a:pPr>
            <a:r>
              <a:rPr lang="zh-CN" altLang="en-US" sz="2400" b="1" dirty="0">
                <a:latin typeface="楷体_GB2312" pitchFamily="49" charset="-122"/>
                <a:ea typeface="楷体_GB2312" pitchFamily="49" charset="-122"/>
              </a:rPr>
              <a:t>图示为带补偿措施的串联液压缸同步回路。液压缸</a:t>
            </a:r>
            <a:r>
              <a:rPr lang="en-US" altLang="zh-CN" sz="2400" b="1" dirty="0">
                <a:latin typeface="楷体_GB2312" pitchFamily="49" charset="-122"/>
                <a:ea typeface="楷体_GB2312" pitchFamily="49" charset="-122"/>
              </a:rPr>
              <a:t>1</a:t>
            </a:r>
            <a:r>
              <a:rPr lang="zh-CN" altLang="en-US" sz="2400" b="1" dirty="0">
                <a:latin typeface="楷体_GB2312" pitchFamily="49" charset="-122"/>
                <a:ea typeface="楷体_GB2312" pitchFamily="49" charset="-122"/>
              </a:rPr>
              <a:t>有杆腔</a:t>
            </a:r>
            <a:r>
              <a:rPr lang="en-US" altLang="zh-CN" sz="2400" b="1" dirty="0">
                <a:latin typeface="楷体_GB2312" pitchFamily="49" charset="-122"/>
                <a:ea typeface="楷体_GB2312" pitchFamily="49" charset="-122"/>
              </a:rPr>
              <a:t>A</a:t>
            </a:r>
            <a:r>
              <a:rPr lang="zh-CN" altLang="en-US" sz="2400" b="1" dirty="0">
                <a:latin typeface="楷体_GB2312" pitchFamily="49" charset="-122"/>
                <a:ea typeface="楷体_GB2312" pitchFamily="49" charset="-122"/>
              </a:rPr>
              <a:t>的面积与液压缸</a:t>
            </a:r>
            <a:r>
              <a:rPr lang="en-US" altLang="zh-CN" sz="2400" b="1" dirty="0">
                <a:latin typeface="楷体_GB2312" pitchFamily="49" charset="-122"/>
                <a:ea typeface="楷体_GB2312" pitchFamily="49" charset="-122"/>
              </a:rPr>
              <a:t>2</a:t>
            </a:r>
            <a:r>
              <a:rPr lang="zh-CN" altLang="en-US" sz="2400" b="1" dirty="0">
                <a:latin typeface="楷体_GB2312" pitchFamily="49" charset="-122"/>
                <a:ea typeface="楷体_GB2312" pitchFamily="49" charset="-122"/>
              </a:rPr>
              <a:t>的无杆腔</a:t>
            </a:r>
            <a:r>
              <a:rPr lang="en-US" altLang="zh-CN" sz="2400" b="1" dirty="0">
                <a:latin typeface="楷体_GB2312" pitchFamily="49" charset="-122"/>
                <a:ea typeface="楷体_GB2312" pitchFamily="49" charset="-122"/>
              </a:rPr>
              <a:t>B</a:t>
            </a:r>
            <a:r>
              <a:rPr lang="zh-CN" altLang="en-US" sz="2400" b="1" dirty="0">
                <a:latin typeface="楷体_GB2312" pitchFamily="49" charset="-122"/>
                <a:ea typeface="楷体_GB2312" pitchFamily="49" charset="-122"/>
              </a:rPr>
              <a:t>的面积相等，保持两缸同步。通过由行程开关控制电磁阀辅助回路的补偿措施消除每次下行的同步误差。</a:t>
            </a:r>
          </a:p>
        </p:txBody>
      </p:sp>
      <p:sp>
        <p:nvSpPr>
          <p:cNvPr id="67588" name="矩形 16"/>
          <p:cNvSpPr>
            <a:spLocks noChangeArrowheads="1"/>
          </p:cNvSpPr>
          <p:nvPr/>
        </p:nvSpPr>
        <p:spPr bwMode="auto">
          <a:xfrm>
            <a:off x="4788024" y="6309320"/>
            <a:ext cx="379142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zh-CN" altLang="en-US" sz="1800" b="1" dirty="0">
                <a:latin typeface="楷体_GB2312" pitchFamily="49" charset="-122"/>
                <a:ea typeface="楷体_GB2312" pitchFamily="49" charset="-122"/>
              </a:rPr>
              <a:t>带补偿措施的串联液压缸同步回路</a:t>
            </a:r>
            <a:endParaRPr lang="zh-CN" altLang="en-US" sz="1800" dirty="0">
              <a:latin typeface="微软雅黑" panose="020B0503020204020204" pitchFamily="34" charset="-122"/>
              <a:ea typeface="微软雅黑" panose="020B0503020204020204" pitchFamily="34" charset="-122"/>
            </a:endParaRPr>
          </a:p>
        </p:txBody>
      </p:sp>
      <p:sp>
        <p:nvSpPr>
          <p:cNvPr id="7" name="Rectangle 15"/>
          <p:cNvSpPr>
            <a:spLocks noChangeArrowheads="1"/>
          </p:cNvSpPr>
          <p:nvPr/>
        </p:nvSpPr>
        <p:spPr bwMode="auto">
          <a:xfrm>
            <a:off x="326067" y="1124744"/>
            <a:ext cx="26260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50000"/>
              </a:spcBef>
              <a:buClrTx/>
              <a:buSzTx/>
              <a:buFontTx/>
              <a:buNone/>
            </a:pPr>
            <a:r>
              <a:rPr lang="en-US" altLang="zh-CN" sz="2800" b="1" dirty="0">
                <a:solidFill>
                  <a:srgbClr val="FF9900"/>
                </a:solidFill>
                <a:effectLst>
                  <a:outerShdw blurRad="38100" dist="38100" dir="2700000" algn="tl">
                    <a:srgbClr val="000000"/>
                  </a:outerShdw>
                </a:effectLst>
                <a:latin typeface="Arial" charset="0"/>
                <a:ea typeface="仿宋_GB2312" pitchFamily="49" charset="-122"/>
              </a:rPr>
              <a:t>9.5.2  </a:t>
            </a:r>
            <a:r>
              <a:rPr lang="zh-CN" altLang="en-US" sz="2800" b="1" dirty="0">
                <a:solidFill>
                  <a:srgbClr val="FF9900"/>
                </a:solidFill>
                <a:effectLst>
                  <a:outerShdw blurRad="38100" dist="38100" dir="2700000" algn="tl">
                    <a:srgbClr val="000000"/>
                  </a:outerShdw>
                </a:effectLst>
                <a:latin typeface="Arial" charset="0"/>
                <a:ea typeface="仿宋_GB2312" pitchFamily="49" charset="-122"/>
              </a:rPr>
              <a:t>同步回路</a:t>
            </a:r>
          </a:p>
        </p:txBody>
      </p:sp>
      <p:sp>
        <p:nvSpPr>
          <p:cNvPr id="8" name="Rectangle 12"/>
          <p:cNvSpPr>
            <a:spLocks noChangeArrowheads="1"/>
          </p:cNvSpPr>
          <p:nvPr/>
        </p:nvSpPr>
        <p:spPr bwMode="auto">
          <a:xfrm>
            <a:off x="3923928" y="188640"/>
            <a:ext cx="4357283" cy="646331"/>
          </a:xfrm>
          <a:prstGeom prst="rect">
            <a:avLst/>
          </a:prstGeom>
          <a:noFill/>
          <a:ln w="9525">
            <a:noFill/>
            <a:miter lim="800000"/>
            <a:headEnd/>
            <a:tailEnd/>
          </a:ln>
          <a:effectLst/>
        </p:spPr>
        <p:txBody>
          <a:bodyPr wrap="none">
            <a:spAutoFit/>
          </a:bodyPr>
          <a:lstStyle/>
          <a:p>
            <a:pPr eaLnBrk="1" hangingPunct="1">
              <a:defRPr/>
            </a:pPr>
            <a:r>
              <a:rPr lang="en-US" altLang="zh-CN" sz="3600" b="1" dirty="0">
                <a:latin typeface="+mj-ea"/>
                <a:ea typeface="+mj-ea"/>
              </a:rPr>
              <a:t>§9</a:t>
            </a:r>
            <a:r>
              <a:rPr lang="en-US" altLang="zh-CN" sz="3600" b="1" dirty="0">
                <a:latin typeface="+mn-ea"/>
                <a:ea typeface="+mn-ea"/>
              </a:rPr>
              <a:t>.5 </a:t>
            </a:r>
            <a:r>
              <a:rPr lang="zh-CN" altLang="en-US" sz="3600" b="1" dirty="0">
                <a:latin typeface="+mn-ea"/>
                <a:ea typeface="+mn-ea"/>
              </a:rPr>
              <a:t>多缸动作回路</a:t>
            </a:r>
          </a:p>
        </p:txBody>
      </p:sp>
      <p:pic>
        <p:nvPicPr>
          <p:cNvPr id="3" name="图片 2"/>
          <p:cNvPicPr>
            <a:picLocks noChangeAspect="1"/>
          </p:cNvPicPr>
          <p:nvPr/>
        </p:nvPicPr>
        <p:blipFill>
          <a:blip r:embed="rId2">
            <a:lum bright="29000" contrast="20000"/>
            <a:extLst>
              <a:ext uri="{28A0092B-C50C-407E-A947-70E740481C1C}">
                <a14:useLocalDpi xmlns:a14="http://schemas.microsoft.com/office/drawing/2010/main" val="0"/>
              </a:ext>
            </a:extLst>
          </a:blip>
          <a:stretch>
            <a:fillRect/>
          </a:stretch>
        </p:blipFill>
        <p:spPr>
          <a:xfrm>
            <a:off x="4283968" y="1196752"/>
            <a:ext cx="4536504" cy="5044651"/>
          </a:xfrm>
          <a:prstGeom prst="rect">
            <a:avLst/>
          </a:prstGeom>
        </p:spPr>
      </p:pic>
    </p:spTree>
    <p:extLst>
      <p:ext uri="{BB962C8B-B14F-4D97-AF65-F5344CB8AC3E}">
        <p14:creationId xmlns:p14="http://schemas.microsoft.com/office/powerpoint/2010/main" val="157898868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5"/>
          <p:cNvSpPr>
            <a:spLocks noChangeArrowheads="1"/>
          </p:cNvSpPr>
          <p:nvPr/>
        </p:nvSpPr>
        <p:spPr bwMode="auto">
          <a:xfrm>
            <a:off x="112713" y="1400175"/>
            <a:ext cx="334739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50000"/>
              </a:spcBef>
              <a:buClrTx/>
              <a:buSzTx/>
              <a:buFontTx/>
              <a:buNone/>
            </a:pPr>
            <a:r>
              <a:rPr lang="en-US" altLang="zh-CN" sz="2800" b="1" dirty="0">
                <a:solidFill>
                  <a:srgbClr val="FF9900"/>
                </a:solidFill>
                <a:effectLst>
                  <a:outerShdw blurRad="38100" dist="38100" dir="2700000" algn="tl">
                    <a:srgbClr val="000000"/>
                  </a:outerShdw>
                </a:effectLst>
                <a:latin typeface="Arial" charset="0"/>
                <a:ea typeface="仿宋_GB2312" pitchFamily="49" charset="-122"/>
              </a:rPr>
              <a:t>9.3.2  </a:t>
            </a:r>
            <a:r>
              <a:rPr lang="zh-CN" altLang="en-US" sz="2800" b="1" dirty="0">
                <a:solidFill>
                  <a:srgbClr val="FF9900"/>
                </a:solidFill>
                <a:effectLst>
                  <a:outerShdw blurRad="38100" dist="38100" dir="2700000" algn="tl">
                    <a:srgbClr val="000000"/>
                  </a:outerShdw>
                </a:effectLst>
                <a:latin typeface="Arial" charset="0"/>
                <a:ea typeface="仿宋_GB2312" pitchFamily="49" charset="-122"/>
              </a:rPr>
              <a:t>速度换接回路</a:t>
            </a:r>
          </a:p>
        </p:txBody>
      </p:sp>
      <p:sp>
        <p:nvSpPr>
          <p:cNvPr id="61443" name="矩形 8"/>
          <p:cNvSpPr>
            <a:spLocks noChangeArrowheads="1"/>
          </p:cNvSpPr>
          <p:nvPr/>
        </p:nvSpPr>
        <p:spPr bwMode="auto">
          <a:xfrm>
            <a:off x="611188" y="2554288"/>
            <a:ext cx="8289925" cy="2862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lnSpc>
                <a:spcPct val="150000"/>
              </a:lnSpc>
              <a:spcBef>
                <a:spcPct val="0"/>
              </a:spcBef>
              <a:buClrTx/>
              <a:buSzTx/>
              <a:buFontTx/>
              <a:buNone/>
            </a:pPr>
            <a:r>
              <a:rPr lang="zh-CN" altLang="en-US" sz="2400" b="1">
                <a:latin typeface="楷体_GB2312" pitchFamily="49" charset="-122"/>
                <a:ea typeface="楷体_GB2312" pitchFamily="49" charset="-122"/>
              </a:rPr>
              <a:t>   速度换接回路的功能是</a:t>
            </a:r>
            <a:r>
              <a:rPr lang="zh-CN" altLang="en-US" sz="2400" b="1">
                <a:solidFill>
                  <a:srgbClr val="FF0000"/>
                </a:solidFill>
                <a:latin typeface="楷体_GB2312" pitchFamily="49" charset="-122"/>
                <a:ea typeface="楷体_GB2312" pitchFamily="49" charset="-122"/>
              </a:rPr>
              <a:t>使液压执行机构在一个工作循环中从一种运动速度变换到另一种运动速度</a:t>
            </a:r>
            <a:r>
              <a:rPr lang="en-US" altLang="zh-CN" sz="2400" b="1">
                <a:latin typeface="楷体_GB2312" pitchFamily="49" charset="-122"/>
                <a:ea typeface="楷体_GB2312" pitchFamily="49" charset="-122"/>
              </a:rPr>
              <a:t>,</a:t>
            </a:r>
            <a:r>
              <a:rPr lang="zh-CN" altLang="en-US" sz="2400" b="1">
                <a:latin typeface="楷体_GB2312" pitchFamily="49" charset="-122"/>
                <a:ea typeface="楷体_GB2312" pitchFamily="49" charset="-122"/>
              </a:rPr>
              <a:t>因而这个转换不仅包括液压执行元件</a:t>
            </a:r>
            <a:r>
              <a:rPr lang="zh-CN" altLang="en-US" sz="2400" b="1">
                <a:solidFill>
                  <a:srgbClr val="FF0000"/>
                </a:solidFill>
                <a:latin typeface="楷体_GB2312" pitchFamily="49" charset="-122"/>
                <a:ea typeface="楷体_GB2312" pitchFamily="49" charset="-122"/>
              </a:rPr>
              <a:t>快速到慢速</a:t>
            </a:r>
            <a:r>
              <a:rPr lang="zh-CN" altLang="en-US" sz="2400" b="1">
                <a:latin typeface="楷体_GB2312" pitchFamily="49" charset="-122"/>
                <a:ea typeface="楷体_GB2312" pitchFamily="49" charset="-122"/>
              </a:rPr>
              <a:t>的换接</a:t>
            </a:r>
            <a:r>
              <a:rPr lang="en-US" altLang="zh-CN" sz="2400" b="1">
                <a:latin typeface="楷体_GB2312" pitchFamily="49" charset="-122"/>
                <a:ea typeface="楷体_GB2312" pitchFamily="49" charset="-122"/>
              </a:rPr>
              <a:t>,</a:t>
            </a:r>
            <a:r>
              <a:rPr lang="zh-CN" altLang="en-US" sz="2400" b="1">
                <a:latin typeface="楷体_GB2312" pitchFamily="49" charset="-122"/>
                <a:ea typeface="楷体_GB2312" pitchFamily="49" charset="-122"/>
              </a:rPr>
              <a:t>而且也包括</a:t>
            </a:r>
            <a:r>
              <a:rPr lang="zh-CN" altLang="en-US" sz="2400" b="1">
                <a:solidFill>
                  <a:srgbClr val="FF0000"/>
                </a:solidFill>
                <a:latin typeface="楷体_GB2312" pitchFamily="49" charset="-122"/>
                <a:ea typeface="楷体_GB2312" pitchFamily="49" charset="-122"/>
              </a:rPr>
              <a:t>两个慢速之间</a:t>
            </a:r>
            <a:r>
              <a:rPr lang="zh-CN" altLang="en-US" sz="2400" b="1">
                <a:latin typeface="楷体_GB2312" pitchFamily="49" charset="-122"/>
                <a:ea typeface="楷体_GB2312" pitchFamily="49" charset="-122"/>
              </a:rPr>
              <a:t>的换接。实现这些功能的回路应该具有较高的</a:t>
            </a:r>
            <a:r>
              <a:rPr lang="zh-CN" altLang="en-US" sz="2400" b="1">
                <a:solidFill>
                  <a:srgbClr val="FF0000"/>
                </a:solidFill>
                <a:latin typeface="楷体_GB2312" pitchFamily="49" charset="-122"/>
                <a:ea typeface="楷体_GB2312" pitchFamily="49" charset="-122"/>
              </a:rPr>
              <a:t>速度换接平稳性。</a:t>
            </a:r>
            <a:endParaRPr lang="en-US" altLang="zh-CN" sz="2400" b="1">
              <a:solidFill>
                <a:srgbClr val="FF0000"/>
              </a:solidFill>
              <a:latin typeface="楷体_GB2312" pitchFamily="49" charset="-122"/>
              <a:ea typeface="楷体_GB2312" pitchFamily="49" charset="-122"/>
            </a:endParaRPr>
          </a:p>
        </p:txBody>
      </p:sp>
      <p:sp>
        <p:nvSpPr>
          <p:cNvPr id="5" name="Rectangle 12"/>
          <p:cNvSpPr>
            <a:spLocks noChangeArrowheads="1"/>
          </p:cNvSpPr>
          <p:nvPr/>
        </p:nvSpPr>
        <p:spPr bwMode="auto">
          <a:xfrm>
            <a:off x="3779912" y="188640"/>
            <a:ext cx="4953000" cy="641350"/>
          </a:xfrm>
          <a:prstGeom prst="rect">
            <a:avLst/>
          </a:prstGeom>
          <a:noFill/>
          <a:ln w="9525">
            <a:noFill/>
            <a:miter lim="800000"/>
            <a:headEnd/>
            <a:tailEnd/>
          </a:ln>
        </p:spPr>
        <p:txBody>
          <a:bodyPr>
            <a:spAutoFit/>
          </a:bodyPr>
          <a:lstStyle/>
          <a:p>
            <a:pPr eaLnBrk="1" hangingPunct="1">
              <a:defRPr/>
            </a:pPr>
            <a:r>
              <a:rPr lang="en-US" altLang="zh-CN" sz="3600" b="1" dirty="0">
                <a:latin typeface="+mj-ea"/>
                <a:ea typeface="+mj-ea"/>
              </a:rPr>
              <a:t>§9</a:t>
            </a:r>
            <a:r>
              <a:rPr lang="en-US" altLang="zh-CN" sz="3600" b="1" dirty="0">
                <a:latin typeface="+mn-ea"/>
                <a:ea typeface="+mn-ea"/>
              </a:rPr>
              <a:t>.3.2 </a:t>
            </a:r>
            <a:r>
              <a:rPr lang="zh-CN" altLang="en-US" sz="3600" b="1" dirty="0">
                <a:latin typeface="+mn-ea"/>
                <a:ea typeface="+mn-ea"/>
              </a:rPr>
              <a:t>速度换接回路</a:t>
            </a:r>
          </a:p>
        </p:txBody>
      </p:sp>
    </p:spTree>
    <p:extLst>
      <p:ext uri="{BB962C8B-B14F-4D97-AF65-F5344CB8AC3E}">
        <p14:creationId xmlns:p14="http://schemas.microsoft.com/office/powerpoint/2010/main" val="41930538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矩形 16"/>
          <p:cNvSpPr>
            <a:spLocks noChangeArrowheads="1"/>
          </p:cNvSpPr>
          <p:nvPr/>
        </p:nvSpPr>
        <p:spPr bwMode="auto">
          <a:xfrm>
            <a:off x="2555776" y="6165304"/>
            <a:ext cx="4055919"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zh-CN" altLang="en-US" sz="2000" b="1" dirty="0">
                <a:latin typeface="楷体_GB2312" pitchFamily="49" charset="-122"/>
                <a:ea typeface="楷体_GB2312" pitchFamily="49" charset="-122"/>
              </a:rPr>
              <a:t>用电液伺服阀组成闭环的同步系统</a:t>
            </a:r>
            <a:endParaRPr lang="zh-CN" altLang="en-US" sz="2000" dirty="0">
              <a:latin typeface="微软雅黑" panose="020B0503020204020204" pitchFamily="34" charset="-122"/>
              <a:ea typeface="微软雅黑" panose="020B0503020204020204" pitchFamily="34" charset="-122"/>
            </a:endParaRPr>
          </a:p>
        </p:txBody>
      </p:sp>
      <p:sp>
        <p:nvSpPr>
          <p:cNvPr id="7" name="Rectangle 15"/>
          <p:cNvSpPr>
            <a:spLocks noChangeArrowheads="1"/>
          </p:cNvSpPr>
          <p:nvPr/>
        </p:nvSpPr>
        <p:spPr bwMode="auto">
          <a:xfrm>
            <a:off x="326067" y="1124744"/>
            <a:ext cx="26260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50000"/>
              </a:spcBef>
              <a:buClrTx/>
              <a:buSzTx/>
              <a:buFontTx/>
              <a:buNone/>
            </a:pPr>
            <a:r>
              <a:rPr lang="en-US" altLang="zh-CN" sz="2800" b="1" dirty="0">
                <a:solidFill>
                  <a:srgbClr val="FF9900"/>
                </a:solidFill>
                <a:effectLst>
                  <a:outerShdw blurRad="38100" dist="38100" dir="2700000" algn="tl">
                    <a:srgbClr val="000000"/>
                  </a:outerShdw>
                </a:effectLst>
                <a:latin typeface="Arial" charset="0"/>
                <a:ea typeface="仿宋_GB2312" pitchFamily="49" charset="-122"/>
              </a:rPr>
              <a:t>9.5.2  </a:t>
            </a:r>
            <a:r>
              <a:rPr lang="zh-CN" altLang="en-US" sz="2800" b="1" dirty="0">
                <a:solidFill>
                  <a:srgbClr val="FF9900"/>
                </a:solidFill>
                <a:effectLst>
                  <a:outerShdw blurRad="38100" dist="38100" dir="2700000" algn="tl">
                    <a:srgbClr val="000000"/>
                  </a:outerShdw>
                </a:effectLst>
                <a:latin typeface="Arial" charset="0"/>
                <a:ea typeface="仿宋_GB2312" pitchFamily="49" charset="-122"/>
              </a:rPr>
              <a:t>同步回路</a:t>
            </a:r>
          </a:p>
        </p:txBody>
      </p:sp>
      <p:sp>
        <p:nvSpPr>
          <p:cNvPr id="8" name="Rectangle 12"/>
          <p:cNvSpPr>
            <a:spLocks noChangeArrowheads="1"/>
          </p:cNvSpPr>
          <p:nvPr/>
        </p:nvSpPr>
        <p:spPr bwMode="auto">
          <a:xfrm>
            <a:off x="3923928" y="188640"/>
            <a:ext cx="4357283" cy="646331"/>
          </a:xfrm>
          <a:prstGeom prst="rect">
            <a:avLst/>
          </a:prstGeom>
          <a:noFill/>
          <a:ln w="9525">
            <a:noFill/>
            <a:miter lim="800000"/>
            <a:headEnd/>
            <a:tailEnd/>
          </a:ln>
          <a:effectLst/>
        </p:spPr>
        <p:txBody>
          <a:bodyPr wrap="none">
            <a:spAutoFit/>
          </a:bodyPr>
          <a:lstStyle/>
          <a:p>
            <a:pPr eaLnBrk="1" hangingPunct="1">
              <a:defRPr/>
            </a:pPr>
            <a:r>
              <a:rPr lang="en-US" altLang="zh-CN" sz="3600" b="1" dirty="0">
                <a:latin typeface="+mj-ea"/>
                <a:ea typeface="+mj-ea"/>
              </a:rPr>
              <a:t>§9</a:t>
            </a:r>
            <a:r>
              <a:rPr lang="en-US" altLang="zh-CN" sz="3600" b="1" dirty="0">
                <a:latin typeface="+mn-ea"/>
                <a:ea typeface="+mn-ea"/>
              </a:rPr>
              <a:t>.5 </a:t>
            </a:r>
            <a:r>
              <a:rPr lang="zh-CN" altLang="en-US" sz="3600" b="1" dirty="0">
                <a:latin typeface="+mn-ea"/>
                <a:ea typeface="+mn-ea"/>
              </a:rPr>
              <a:t>多缸动作回路</a:t>
            </a:r>
          </a:p>
        </p:txBody>
      </p:sp>
      <p:pic>
        <p:nvPicPr>
          <p:cNvPr id="2" name="图片 1"/>
          <p:cNvPicPr>
            <a:picLocks noChangeAspect="1"/>
          </p:cNvPicPr>
          <p:nvPr/>
        </p:nvPicPr>
        <p:blipFill>
          <a:blip r:embed="rId2">
            <a:lum bright="27000" contrast="30000"/>
            <a:extLst>
              <a:ext uri="{28A0092B-C50C-407E-A947-70E740481C1C}">
                <a14:useLocalDpi xmlns:a14="http://schemas.microsoft.com/office/drawing/2010/main" val="0"/>
              </a:ext>
            </a:extLst>
          </a:blip>
          <a:stretch>
            <a:fillRect/>
          </a:stretch>
        </p:blipFill>
        <p:spPr>
          <a:xfrm>
            <a:off x="611560" y="1810138"/>
            <a:ext cx="4088225" cy="4275187"/>
          </a:xfrm>
          <a:prstGeom prst="rect">
            <a:avLst/>
          </a:prstGeom>
        </p:spPr>
      </p:pic>
      <p:pic>
        <p:nvPicPr>
          <p:cNvPr id="4" name="图片 3"/>
          <p:cNvPicPr>
            <a:picLocks noChangeAspect="1"/>
          </p:cNvPicPr>
          <p:nvPr/>
        </p:nvPicPr>
        <p:blipFill>
          <a:blip r:embed="rId3">
            <a:lum bright="28000" contrast="23000"/>
            <a:extLst>
              <a:ext uri="{28A0092B-C50C-407E-A947-70E740481C1C}">
                <a14:useLocalDpi xmlns:a14="http://schemas.microsoft.com/office/drawing/2010/main" val="0"/>
              </a:ext>
            </a:extLst>
          </a:blip>
          <a:stretch>
            <a:fillRect/>
          </a:stretch>
        </p:blipFill>
        <p:spPr>
          <a:xfrm>
            <a:off x="5076056" y="1605421"/>
            <a:ext cx="3555479" cy="4479904"/>
          </a:xfrm>
          <a:prstGeom prst="rect">
            <a:avLst/>
          </a:prstGeom>
        </p:spPr>
      </p:pic>
    </p:spTree>
    <p:extLst>
      <p:ext uri="{BB962C8B-B14F-4D97-AF65-F5344CB8AC3E}">
        <p14:creationId xmlns:p14="http://schemas.microsoft.com/office/powerpoint/2010/main" val="177984064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矩形 16"/>
          <p:cNvSpPr>
            <a:spLocks noChangeArrowheads="1"/>
          </p:cNvSpPr>
          <p:nvPr/>
        </p:nvSpPr>
        <p:spPr bwMode="auto">
          <a:xfrm>
            <a:off x="5148064" y="6519446"/>
            <a:ext cx="2666114"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zh-CN" altLang="en-US" sz="1600" b="1" dirty="0">
                <a:latin typeface="楷体_GB2312" pitchFamily="49" charset="-122"/>
                <a:ea typeface="楷体_GB2312" pitchFamily="49" charset="-122"/>
              </a:rPr>
              <a:t>采用叠加阀的互不干扰回路</a:t>
            </a:r>
            <a:endParaRPr lang="zh-CN" altLang="en-US" sz="1600" dirty="0">
              <a:latin typeface="微软雅黑" panose="020B0503020204020204" pitchFamily="34" charset="-122"/>
              <a:ea typeface="微软雅黑" panose="020B0503020204020204" pitchFamily="34" charset="-122"/>
            </a:endParaRPr>
          </a:p>
        </p:txBody>
      </p:sp>
      <p:sp>
        <p:nvSpPr>
          <p:cNvPr id="7" name="Rectangle 15"/>
          <p:cNvSpPr>
            <a:spLocks noChangeArrowheads="1"/>
          </p:cNvSpPr>
          <p:nvPr/>
        </p:nvSpPr>
        <p:spPr bwMode="auto">
          <a:xfrm>
            <a:off x="179512" y="921905"/>
            <a:ext cx="5150769"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50000"/>
              </a:spcBef>
              <a:buClrTx/>
              <a:buSzTx/>
              <a:buFontTx/>
              <a:buNone/>
            </a:pPr>
            <a:r>
              <a:rPr lang="en-US" altLang="zh-CN" sz="2800" b="1" dirty="0">
                <a:solidFill>
                  <a:srgbClr val="FF9900"/>
                </a:solidFill>
                <a:effectLst>
                  <a:outerShdw blurRad="38100" dist="38100" dir="2700000" algn="tl">
                    <a:srgbClr val="000000"/>
                  </a:outerShdw>
                </a:effectLst>
                <a:latin typeface="Arial" charset="0"/>
                <a:ea typeface="仿宋_GB2312" pitchFamily="49" charset="-122"/>
              </a:rPr>
              <a:t>9.5.3  </a:t>
            </a:r>
            <a:r>
              <a:rPr lang="zh-CN" altLang="en-US" sz="2800" b="1" dirty="0">
                <a:solidFill>
                  <a:srgbClr val="FF9900"/>
                </a:solidFill>
                <a:effectLst>
                  <a:outerShdw blurRad="38100" dist="38100" dir="2700000" algn="tl">
                    <a:srgbClr val="000000"/>
                  </a:outerShdw>
                </a:effectLst>
                <a:latin typeface="Arial" charset="0"/>
                <a:ea typeface="仿宋_GB2312" pitchFamily="49" charset="-122"/>
              </a:rPr>
              <a:t>多缸快慢速互不干扰回路</a:t>
            </a:r>
          </a:p>
        </p:txBody>
      </p:sp>
      <p:sp>
        <p:nvSpPr>
          <p:cNvPr id="8" name="Rectangle 12"/>
          <p:cNvSpPr>
            <a:spLocks noChangeArrowheads="1"/>
          </p:cNvSpPr>
          <p:nvPr/>
        </p:nvSpPr>
        <p:spPr bwMode="auto">
          <a:xfrm>
            <a:off x="3923928" y="188640"/>
            <a:ext cx="4357283" cy="646331"/>
          </a:xfrm>
          <a:prstGeom prst="rect">
            <a:avLst/>
          </a:prstGeom>
          <a:noFill/>
          <a:ln w="9525">
            <a:noFill/>
            <a:miter lim="800000"/>
            <a:headEnd/>
            <a:tailEnd/>
          </a:ln>
          <a:effectLst/>
        </p:spPr>
        <p:txBody>
          <a:bodyPr wrap="none">
            <a:spAutoFit/>
          </a:bodyPr>
          <a:lstStyle/>
          <a:p>
            <a:pPr eaLnBrk="1" hangingPunct="1">
              <a:defRPr/>
            </a:pPr>
            <a:r>
              <a:rPr lang="en-US" altLang="zh-CN" sz="3600" b="1" dirty="0">
                <a:latin typeface="+mj-ea"/>
                <a:ea typeface="+mj-ea"/>
              </a:rPr>
              <a:t>§9</a:t>
            </a:r>
            <a:r>
              <a:rPr lang="en-US" altLang="zh-CN" sz="3600" b="1" dirty="0">
                <a:latin typeface="+mn-ea"/>
                <a:ea typeface="+mn-ea"/>
              </a:rPr>
              <a:t>.5 </a:t>
            </a:r>
            <a:r>
              <a:rPr lang="zh-CN" altLang="en-US" sz="3600" b="1" dirty="0">
                <a:latin typeface="+mn-ea"/>
                <a:ea typeface="+mn-ea"/>
              </a:rPr>
              <a:t>多缸动作回路</a:t>
            </a:r>
          </a:p>
        </p:txBody>
      </p:sp>
      <p:pic>
        <p:nvPicPr>
          <p:cNvPr id="3" name="图片 2"/>
          <p:cNvPicPr>
            <a:picLocks noChangeAspect="1"/>
          </p:cNvPicPr>
          <p:nvPr/>
        </p:nvPicPr>
        <p:blipFill>
          <a:blip r:embed="rId2">
            <a:lum bright="24000" contrast="22000"/>
            <a:extLst>
              <a:ext uri="{28A0092B-C50C-407E-A947-70E740481C1C}">
                <a14:useLocalDpi xmlns:a14="http://schemas.microsoft.com/office/drawing/2010/main" val="0"/>
              </a:ext>
            </a:extLst>
          </a:blip>
          <a:stretch>
            <a:fillRect/>
          </a:stretch>
        </p:blipFill>
        <p:spPr>
          <a:xfrm>
            <a:off x="3851920" y="1375137"/>
            <a:ext cx="4804286" cy="5051391"/>
          </a:xfrm>
          <a:prstGeom prst="rect">
            <a:avLst/>
          </a:prstGeom>
        </p:spPr>
      </p:pic>
      <p:sp>
        <p:nvSpPr>
          <p:cNvPr id="9" name="矩形 7"/>
          <p:cNvSpPr>
            <a:spLocks noChangeArrowheads="1"/>
          </p:cNvSpPr>
          <p:nvPr/>
        </p:nvSpPr>
        <p:spPr bwMode="auto">
          <a:xfrm>
            <a:off x="323528" y="1610410"/>
            <a:ext cx="3384376"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just">
              <a:lnSpc>
                <a:spcPct val="150000"/>
              </a:lnSpc>
              <a:spcBef>
                <a:spcPct val="0"/>
              </a:spcBef>
              <a:buClrTx/>
              <a:buSzTx/>
              <a:buNone/>
            </a:pPr>
            <a:r>
              <a:rPr lang="zh-CN" altLang="en-US" sz="2400" b="1" dirty="0">
                <a:latin typeface="楷体_GB2312" pitchFamily="49" charset="-122"/>
                <a:ea typeface="楷体_GB2312" pitchFamily="49" charset="-122"/>
              </a:rPr>
              <a:t>该回路防止多执行器因速度快慢不同而在动作上相互干扰。快速和慢速各由一个液压泵来分别供油，外控式顺序节流阀</a:t>
            </a:r>
            <a:r>
              <a:rPr lang="en-US" altLang="zh-CN" sz="2400" b="1" dirty="0">
                <a:latin typeface="楷体_GB2312" pitchFamily="49" charset="-122"/>
                <a:ea typeface="楷体_GB2312" pitchFamily="49" charset="-122"/>
              </a:rPr>
              <a:t>3</a:t>
            </a:r>
            <a:r>
              <a:rPr lang="zh-CN" altLang="en-US" sz="2400" b="1" dirty="0">
                <a:latin typeface="楷体_GB2312" pitchFamily="49" charset="-122"/>
                <a:ea typeface="楷体_GB2312" pitchFamily="49" charset="-122"/>
              </a:rPr>
              <a:t>、</a:t>
            </a:r>
            <a:r>
              <a:rPr lang="en-US" altLang="zh-CN" sz="2400" b="1" dirty="0">
                <a:latin typeface="楷体_GB2312" pitchFamily="49" charset="-122"/>
                <a:ea typeface="楷体_GB2312" pitchFamily="49" charset="-122"/>
              </a:rPr>
              <a:t>7</a:t>
            </a:r>
            <a:r>
              <a:rPr lang="zh-CN" altLang="en-US" sz="2400" b="1" dirty="0">
                <a:latin typeface="楷体_GB2312" pitchFamily="49" charset="-122"/>
                <a:ea typeface="楷体_GB2312" pitchFamily="49" charset="-122"/>
              </a:rPr>
              <a:t>的开启取决于液压缸工作腔的压力，这两点保证了两缸的快慢运动互不干扰。</a:t>
            </a:r>
          </a:p>
        </p:txBody>
      </p:sp>
      <p:pic>
        <p:nvPicPr>
          <p:cNvPr id="10" name="9Z21.EPS">
            <a:extLst>
              <a:ext uri="{FF2B5EF4-FFF2-40B4-BE49-F238E27FC236}">
                <a16:creationId xmlns:a16="http://schemas.microsoft.com/office/drawing/2014/main" xmlns="" id="{87F72FAF-1652-4660-AFB3-AFC9054CEEA0}"/>
              </a:ext>
            </a:extLst>
          </p:cNvPr>
          <p:cNvPicPr/>
          <p:nvPr/>
        </p:nvPicPr>
        <p:blipFill>
          <a:blip r:embed="rId3" cstate="print"/>
          <a:stretch>
            <a:fillRect/>
          </a:stretch>
        </p:blipFill>
        <p:spPr>
          <a:xfrm>
            <a:off x="3978333" y="1403470"/>
            <a:ext cx="4677873" cy="5115976"/>
          </a:xfrm>
          <a:prstGeom prst="rect">
            <a:avLst/>
          </a:prstGeom>
        </p:spPr>
      </p:pic>
    </p:spTree>
    <p:extLst>
      <p:ext uri="{BB962C8B-B14F-4D97-AF65-F5344CB8AC3E}">
        <p14:creationId xmlns:p14="http://schemas.microsoft.com/office/powerpoint/2010/main" val="3832527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8" name="矩形 16"/>
          <p:cNvSpPr>
            <a:spLocks noChangeArrowheads="1"/>
          </p:cNvSpPr>
          <p:nvPr/>
        </p:nvSpPr>
        <p:spPr bwMode="auto">
          <a:xfrm>
            <a:off x="3851920" y="6391274"/>
            <a:ext cx="173316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zh-CN" altLang="en-US" sz="2000" b="1" dirty="0">
                <a:latin typeface="楷体_GB2312" pitchFamily="49" charset="-122"/>
                <a:ea typeface="楷体_GB2312" pitchFamily="49" charset="-122"/>
              </a:rPr>
              <a:t>多缸卸荷回路</a:t>
            </a:r>
            <a:endParaRPr lang="zh-CN" altLang="en-US" sz="2000" dirty="0">
              <a:latin typeface="微软雅黑" panose="020B0503020204020204" pitchFamily="34" charset="-122"/>
              <a:ea typeface="微软雅黑" panose="020B0503020204020204" pitchFamily="34" charset="-122"/>
            </a:endParaRPr>
          </a:p>
        </p:txBody>
      </p:sp>
      <p:sp>
        <p:nvSpPr>
          <p:cNvPr id="7" name="Rectangle 15"/>
          <p:cNvSpPr>
            <a:spLocks noChangeArrowheads="1"/>
          </p:cNvSpPr>
          <p:nvPr/>
        </p:nvSpPr>
        <p:spPr bwMode="auto">
          <a:xfrm>
            <a:off x="179512" y="921905"/>
            <a:ext cx="343074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50000"/>
              </a:spcBef>
              <a:buClrTx/>
              <a:buSzTx/>
              <a:buFontTx/>
              <a:buNone/>
            </a:pPr>
            <a:r>
              <a:rPr lang="en-US" altLang="zh-CN" sz="2800" b="1" dirty="0">
                <a:solidFill>
                  <a:srgbClr val="FF9900"/>
                </a:solidFill>
                <a:effectLst>
                  <a:outerShdw blurRad="38100" dist="38100" dir="2700000" algn="tl">
                    <a:srgbClr val="000000"/>
                  </a:outerShdw>
                </a:effectLst>
                <a:latin typeface="Arial" charset="0"/>
                <a:ea typeface="仿宋_GB2312" pitchFamily="49" charset="-122"/>
              </a:rPr>
              <a:t>9.5.4  </a:t>
            </a:r>
            <a:r>
              <a:rPr lang="zh-CN" altLang="en-US" sz="2800" b="1" dirty="0">
                <a:solidFill>
                  <a:srgbClr val="FF9900"/>
                </a:solidFill>
                <a:effectLst>
                  <a:outerShdw blurRad="38100" dist="38100" dir="2700000" algn="tl">
                    <a:srgbClr val="000000"/>
                  </a:outerShdw>
                </a:effectLst>
                <a:latin typeface="Arial" charset="0"/>
                <a:ea typeface="仿宋_GB2312" pitchFamily="49" charset="-122"/>
              </a:rPr>
              <a:t>多缸卸荷回路</a:t>
            </a:r>
          </a:p>
        </p:txBody>
      </p:sp>
      <p:sp>
        <p:nvSpPr>
          <p:cNvPr id="8" name="Rectangle 12"/>
          <p:cNvSpPr>
            <a:spLocks noChangeArrowheads="1"/>
          </p:cNvSpPr>
          <p:nvPr/>
        </p:nvSpPr>
        <p:spPr bwMode="auto">
          <a:xfrm>
            <a:off x="3923928" y="188640"/>
            <a:ext cx="4357283" cy="646331"/>
          </a:xfrm>
          <a:prstGeom prst="rect">
            <a:avLst/>
          </a:prstGeom>
          <a:noFill/>
          <a:ln w="9525">
            <a:noFill/>
            <a:miter lim="800000"/>
            <a:headEnd/>
            <a:tailEnd/>
          </a:ln>
          <a:effectLst/>
        </p:spPr>
        <p:txBody>
          <a:bodyPr wrap="none">
            <a:spAutoFit/>
          </a:bodyPr>
          <a:lstStyle/>
          <a:p>
            <a:pPr eaLnBrk="1" hangingPunct="1">
              <a:defRPr/>
            </a:pPr>
            <a:r>
              <a:rPr lang="en-US" altLang="zh-CN" sz="3600" b="1" dirty="0">
                <a:latin typeface="+mj-ea"/>
                <a:ea typeface="+mj-ea"/>
              </a:rPr>
              <a:t>§9</a:t>
            </a:r>
            <a:r>
              <a:rPr lang="en-US" altLang="zh-CN" sz="3600" b="1" dirty="0">
                <a:latin typeface="+mn-ea"/>
                <a:ea typeface="+mn-ea"/>
              </a:rPr>
              <a:t>.5 </a:t>
            </a:r>
            <a:r>
              <a:rPr lang="zh-CN" altLang="en-US" sz="3600" b="1" dirty="0">
                <a:latin typeface="+mn-ea"/>
                <a:ea typeface="+mn-ea"/>
              </a:rPr>
              <a:t>多缸动作回路</a:t>
            </a:r>
          </a:p>
        </p:txBody>
      </p:sp>
      <p:pic>
        <p:nvPicPr>
          <p:cNvPr id="2" name="图片 1"/>
          <p:cNvPicPr>
            <a:picLocks noChangeAspect="1"/>
          </p:cNvPicPr>
          <p:nvPr/>
        </p:nvPicPr>
        <p:blipFill>
          <a:blip r:embed="rId2">
            <a:lum bright="19000" contrast="22000"/>
            <a:extLst>
              <a:ext uri="{28A0092B-C50C-407E-A947-70E740481C1C}">
                <a14:useLocalDpi xmlns:a14="http://schemas.microsoft.com/office/drawing/2010/main" val="0"/>
              </a:ext>
            </a:extLst>
          </a:blip>
          <a:stretch>
            <a:fillRect/>
          </a:stretch>
        </p:blipFill>
        <p:spPr>
          <a:xfrm>
            <a:off x="1196261" y="1628800"/>
            <a:ext cx="7084950" cy="4708161"/>
          </a:xfrm>
          <a:prstGeom prst="rect">
            <a:avLst/>
          </a:prstGeom>
        </p:spPr>
      </p:pic>
    </p:spTree>
    <p:extLst>
      <p:ext uri="{BB962C8B-B14F-4D97-AF65-F5344CB8AC3E}">
        <p14:creationId xmlns:p14="http://schemas.microsoft.com/office/powerpoint/2010/main" val="115538772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15"/>
          <p:cNvSpPr>
            <a:spLocks noChangeArrowheads="1"/>
          </p:cNvSpPr>
          <p:nvPr/>
        </p:nvSpPr>
        <p:spPr bwMode="auto">
          <a:xfrm>
            <a:off x="179388" y="1069975"/>
            <a:ext cx="44294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50000"/>
              </a:spcBef>
              <a:buClrTx/>
              <a:buSzTx/>
              <a:buFontTx/>
              <a:buNone/>
            </a:pPr>
            <a:r>
              <a:rPr lang="en-US" altLang="zh-CN" sz="2800" b="1" dirty="0">
                <a:solidFill>
                  <a:srgbClr val="FF9900"/>
                </a:solidFill>
                <a:effectLst>
                  <a:outerShdw blurRad="38100" dist="38100" dir="2700000" algn="tl">
                    <a:srgbClr val="000000"/>
                  </a:outerShdw>
                </a:effectLst>
                <a:latin typeface="Arial" charset="0"/>
                <a:ea typeface="仿宋_GB2312" pitchFamily="49" charset="-122"/>
              </a:rPr>
              <a:t>9.6.1  </a:t>
            </a:r>
            <a:r>
              <a:rPr lang="zh-CN" altLang="en-US" sz="2800" b="1" dirty="0">
                <a:solidFill>
                  <a:srgbClr val="FF9900"/>
                </a:solidFill>
                <a:effectLst>
                  <a:outerShdw blurRad="38100" dist="38100" dir="2700000" algn="tl">
                    <a:srgbClr val="000000"/>
                  </a:outerShdw>
                </a:effectLst>
                <a:latin typeface="Arial" charset="0"/>
                <a:ea typeface="仿宋_GB2312" pitchFamily="49" charset="-122"/>
              </a:rPr>
              <a:t>液压马达串并联回路</a:t>
            </a:r>
          </a:p>
        </p:txBody>
      </p:sp>
      <p:sp>
        <p:nvSpPr>
          <p:cNvPr id="75779" name="矩形 11"/>
          <p:cNvSpPr>
            <a:spLocks noChangeArrowheads="1"/>
          </p:cNvSpPr>
          <p:nvPr/>
        </p:nvSpPr>
        <p:spPr bwMode="auto">
          <a:xfrm>
            <a:off x="66675" y="1857375"/>
            <a:ext cx="3929063"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just" eaLnBrk="1" hangingPunct="1">
              <a:lnSpc>
                <a:spcPct val="150000"/>
              </a:lnSpc>
              <a:spcBef>
                <a:spcPct val="0"/>
              </a:spcBef>
              <a:buClrTx/>
              <a:buSzTx/>
              <a:buFontTx/>
              <a:buNone/>
            </a:pPr>
            <a:r>
              <a:rPr lang="zh-CN" altLang="en-US" sz="2400" b="1" dirty="0">
                <a:latin typeface="楷体_GB2312" pitchFamily="49" charset="-122"/>
                <a:ea typeface="楷体_GB2312" pitchFamily="49" charset="-122"/>
              </a:rPr>
              <a:t>图示，将两个液压马达的输出轴连结在一起</a:t>
            </a:r>
            <a:r>
              <a:rPr lang="en-US" altLang="zh-CN" sz="2400" b="1" dirty="0">
                <a:latin typeface="楷体_GB2312" pitchFamily="49" charset="-122"/>
                <a:ea typeface="楷体_GB2312" pitchFamily="49" charset="-122"/>
              </a:rPr>
              <a:t>,</a:t>
            </a:r>
            <a:r>
              <a:rPr lang="zh-CN" altLang="en-US" sz="2400" b="1" dirty="0">
                <a:latin typeface="楷体_GB2312" pitchFamily="49" charset="-122"/>
                <a:ea typeface="楷体_GB2312" pitchFamily="49" charset="-122"/>
              </a:rPr>
              <a:t>当电磁铁</a:t>
            </a:r>
            <a:r>
              <a:rPr lang="en-US" altLang="zh-CN" sz="2400" b="1" dirty="0">
                <a:latin typeface="楷体_GB2312" pitchFamily="49" charset="-122"/>
                <a:ea typeface="楷体_GB2312" pitchFamily="49" charset="-122"/>
              </a:rPr>
              <a:t>2</a:t>
            </a:r>
            <a:r>
              <a:rPr lang="zh-CN" altLang="en-US" sz="2400" b="1" dirty="0">
                <a:latin typeface="楷体_GB2312" pitchFamily="49" charset="-122"/>
                <a:ea typeface="楷体_GB2312" pitchFamily="49" charset="-122"/>
              </a:rPr>
              <a:t>通电，电磁阀</a:t>
            </a:r>
            <a:r>
              <a:rPr lang="en-US" altLang="zh-CN" sz="2400" b="1" dirty="0">
                <a:latin typeface="楷体_GB2312" pitchFamily="49" charset="-122"/>
                <a:ea typeface="楷体_GB2312" pitchFamily="49" charset="-122"/>
              </a:rPr>
              <a:t>1</a:t>
            </a:r>
            <a:r>
              <a:rPr lang="zh-CN" altLang="en-US" sz="2400" b="1" dirty="0">
                <a:latin typeface="楷体_GB2312" pitchFamily="49" charset="-122"/>
                <a:ea typeface="楷体_GB2312" pitchFamily="49" charset="-122"/>
              </a:rPr>
              <a:t>断电，两液压马达并联，每个液压马达输出扭矩大转速较低，当电磁阀</a:t>
            </a:r>
            <a:r>
              <a:rPr lang="en-US" altLang="zh-CN" sz="2400" b="1" dirty="0">
                <a:latin typeface="楷体_GB2312" pitchFamily="49" charset="-122"/>
                <a:ea typeface="楷体_GB2312" pitchFamily="49" charset="-122"/>
              </a:rPr>
              <a:t>1</a:t>
            </a:r>
            <a:r>
              <a:rPr lang="zh-CN" altLang="en-US" sz="2400" b="1" dirty="0">
                <a:latin typeface="楷体_GB2312" pitchFamily="49" charset="-122"/>
                <a:ea typeface="楷体_GB2312" pitchFamily="49" charset="-122"/>
              </a:rPr>
              <a:t>、</a:t>
            </a:r>
            <a:r>
              <a:rPr lang="en-US" altLang="zh-CN" sz="2400" b="1" dirty="0">
                <a:latin typeface="楷体_GB2312" pitchFamily="49" charset="-122"/>
                <a:ea typeface="楷体_GB2312" pitchFamily="49" charset="-122"/>
              </a:rPr>
              <a:t>2</a:t>
            </a:r>
            <a:r>
              <a:rPr lang="zh-CN" altLang="en-US" sz="2400" b="1" dirty="0">
                <a:latin typeface="楷体_GB2312" pitchFamily="49" charset="-122"/>
                <a:ea typeface="楷体_GB2312" pitchFamily="49" charset="-122"/>
              </a:rPr>
              <a:t>都通电，两液压马达串联，每个液压马达扭矩低，但转速较高。</a:t>
            </a:r>
          </a:p>
        </p:txBody>
      </p:sp>
      <p:pic>
        <p:nvPicPr>
          <p:cNvPr id="75780" name="Picture 2"/>
          <p:cNvPicPr>
            <a:picLocks noChangeAspect="1" noChangeArrowheads="1"/>
          </p:cNvPicPr>
          <p:nvPr/>
        </p:nvPicPr>
        <p:blipFill>
          <a:blip r:embed="rId2">
            <a:clrChange>
              <a:clrFrom>
                <a:srgbClr val="FEFEFE"/>
              </a:clrFrom>
              <a:clrTo>
                <a:srgbClr val="FEFEFE">
                  <a:alpha val="0"/>
                </a:srgbClr>
              </a:clrTo>
            </a:clrChange>
            <a:extLst>
              <a:ext uri="{28A0092B-C50C-407E-A947-70E740481C1C}">
                <a14:useLocalDpi xmlns:a14="http://schemas.microsoft.com/office/drawing/2010/main" val="0"/>
              </a:ext>
            </a:extLst>
          </a:blip>
          <a:srcRect b="10587"/>
          <a:stretch>
            <a:fillRect/>
          </a:stretch>
        </p:blipFill>
        <p:spPr bwMode="auto">
          <a:xfrm rot="60000">
            <a:off x="4140200" y="1497013"/>
            <a:ext cx="5011738" cy="4505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1" name="矩形 16"/>
          <p:cNvSpPr>
            <a:spLocks noChangeArrowheads="1"/>
          </p:cNvSpPr>
          <p:nvPr/>
        </p:nvSpPr>
        <p:spPr bwMode="auto">
          <a:xfrm>
            <a:off x="5651500" y="6165850"/>
            <a:ext cx="23320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zh-CN" altLang="en-US" sz="1800">
                <a:latin typeface="微软雅黑" panose="020B0503020204020204" pitchFamily="34" charset="-122"/>
                <a:ea typeface="微软雅黑" panose="020B0503020204020204" pitchFamily="34" charset="-122"/>
              </a:rPr>
              <a:t>液压马达串并联回路 </a:t>
            </a:r>
          </a:p>
        </p:txBody>
      </p:sp>
      <p:sp>
        <p:nvSpPr>
          <p:cNvPr id="8" name="Rectangle 12"/>
          <p:cNvSpPr>
            <a:spLocks noChangeArrowheads="1"/>
          </p:cNvSpPr>
          <p:nvPr/>
        </p:nvSpPr>
        <p:spPr bwMode="auto">
          <a:xfrm>
            <a:off x="5102225" y="188640"/>
            <a:ext cx="3430588" cy="647700"/>
          </a:xfrm>
          <a:prstGeom prst="rect">
            <a:avLst/>
          </a:prstGeom>
          <a:noFill/>
          <a:ln w="9525">
            <a:noFill/>
            <a:miter lim="800000"/>
            <a:headEnd/>
            <a:tailEnd/>
          </a:ln>
          <a:effectLst/>
        </p:spPr>
        <p:txBody>
          <a:bodyPr wrap="none">
            <a:spAutoFit/>
          </a:bodyPr>
          <a:lstStyle/>
          <a:p>
            <a:pPr eaLnBrk="1" hangingPunct="1">
              <a:defRPr/>
            </a:pPr>
            <a:r>
              <a:rPr lang="en-US" altLang="zh-CN" sz="3600" b="1" dirty="0">
                <a:latin typeface="+mj-ea"/>
                <a:ea typeface="+mj-ea"/>
              </a:rPr>
              <a:t>§9</a:t>
            </a:r>
            <a:r>
              <a:rPr lang="en-US" altLang="zh-CN" sz="3600" b="1" dirty="0">
                <a:latin typeface="+mn-ea"/>
                <a:ea typeface="+mn-ea"/>
              </a:rPr>
              <a:t>.6 </a:t>
            </a:r>
            <a:r>
              <a:rPr lang="zh-CN" altLang="en-US" sz="3600" b="1" dirty="0">
                <a:latin typeface="+mn-ea"/>
                <a:ea typeface="+mn-ea"/>
              </a:rPr>
              <a:t>其他回路</a:t>
            </a:r>
          </a:p>
        </p:txBody>
      </p:sp>
    </p:spTree>
    <p:extLst>
      <p:ext uri="{BB962C8B-B14F-4D97-AF65-F5344CB8AC3E}">
        <p14:creationId xmlns:p14="http://schemas.microsoft.com/office/powerpoint/2010/main" val="18620053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15"/>
          <p:cNvSpPr>
            <a:spLocks noChangeArrowheads="1"/>
          </p:cNvSpPr>
          <p:nvPr/>
        </p:nvSpPr>
        <p:spPr bwMode="auto">
          <a:xfrm>
            <a:off x="112713" y="1047750"/>
            <a:ext cx="406874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50000"/>
              </a:spcBef>
              <a:buClrTx/>
              <a:buSzTx/>
              <a:buFontTx/>
              <a:buNone/>
            </a:pPr>
            <a:r>
              <a:rPr lang="en-US" altLang="zh-CN" sz="2800" b="1" dirty="0">
                <a:solidFill>
                  <a:srgbClr val="FF9900"/>
                </a:solidFill>
                <a:effectLst>
                  <a:outerShdw blurRad="38100" dist="38100" dir="2700000" algn="tl">
                    <a:srgbClr val="000000"/>
                  </a:outerShdw>
                </a:effectLst>
                <a:latin typeface="Arial" charset="0"/>
                <a:ea typeface="仿宋_GB2312" pitchFamily="49" charset="-122"/>
              </a:rPr>
              <a:t>9.6.2</a:t>
            </a:r>
            <a:r>
              <a:rPr lang="zh-CN" altLang="en-US" sz="2800" b="1" dirty="0">
                <a:solidFill>
                  <a:srgbClr val="FF9900"/>
                </a:solidFill>
                <a:effectLst>
                  <a:outerShdw blurRad="38100" dist="38100" dir="2700000" algn="tl">
                    <a:srgbClr val="000000"/>
                  </a:outerShdw>
                </a:effectLst>
                <a:latin typeface="Arial" charset="0"/>
                <a:ea typeface="仿宋_GB2312" pitchFamily="49" charset="-122"/>
              </a:rPr>
              <a:t>  液压马达刹车回路</a:t>
            </a:r>
          </a:p>
        </p:txBody>
      </p:sp>
      <p:sp>
        <p:nvSpPr>
          <p:cNvPr id="76803" name="矩形 11"/>
          <p:cNvSpPr>
            <a:spLocks noChangeArrowheads="1"/>
          </p:cNvSpPr>
          <p:nvPr/>
        </p:nvSpPr>
        <p:spPr bwMode="auto">
          <a:xfrm>
            <a:off x="142875" y="1646238"/>
            <a:ext cx="3740150" cy="489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just" eaLnBrk="1" hangingPunct="1">
              <a:spcBef>
                <a:spcPct val="0"/>
              </a:spcBef>
              <a:buClrTx/>
              <a:buSzTx/>
              <a:buFont typeface="Wingdings" panose="05000000000000000000" pitchFamily="2" charset="2"/>
              <a:buNone/>
            </a:pPr>
            <a:r>
              <a:rPr lang="zh-CN" altLang="en-US" sz="2400" b="1" dirty="0">
                <a:latin typeface="楷体_GB2312" pitchFamily="49" charset="-122"/>
                <a:ea typeface="楷体_GB2312" pitchFamily="49" charset="-122"/>
              </a:rPr>
              <a:t>图示，利用一中位</a:t>
            </a:r>
            <a:r>
              <a:rPr lang="en-US" altLang="zh-CN" sz="2400" b="1" dirty="0">
                <a:latin typeface="楷体_GB2312" pitchFamily="49" charset="-122"/>
                <a:ea typeface="楷体_GB2312" pitchFamily="49" charset="-122"/>
              </a:rPr>
              <a:t>O</a:t>
            </a:r>
            <a:r>
              <a:rPr lang="zh-CN" altLang="en-US" sz="2400" b="1" dirty="0">
                <a:latin typeface="楷体_GB2312" pitchFamily="49" charset="-122"/>
                <a:ea typeface="楷体_GB2312" pitchFamily="49" charset="-122"/>
              </a:rPr>
              <a:t>型的换向阀来控制液压马达的正转、反转、停止。只要将换向阀移到中间位置，马达停止运转，由于惯性原因，马达出口到换向阀之间的背压增大，有可能将回油管路或阀件破坏，故必须如图（</a:t>
            </a:r>
            <a:r>
              <a:rPr lang="en-US" altLang="zh-CN" sz="2400" b="1" dirty="0">
                <a:latin typeface="楷体_GB2312" pitchFamily="49" charset="-122"/>
                <a:ea typeface="楷体_GB2312" pitchFamily="49" charset="-122"/>
              </a:rPr>
              <a:t>b</a:t>
            </a:r>
            <a:r>
              <a:rPr lang="zh-CN" altLang="en-US" sz="2400" b="1" dirty="0">
                <a:latin typeface="楷体_GB2312" pitchFamily="49" charset="-122"/>
                <a:ea typeface="楷体_GB2312" pitchFamily="49" charset="-122"/>
              </a:rPr>
              <a:t>）所示，装一煞车溢流阀，当出口处的压力增加到煞车溢流阀所调定的压力时，阀被打开，马达刹车。</a:t>
            </a:r>
          </a:p>
        </p:txBody>
      </p:sp>
      <p:pic>
        <p:nvPicPr>
          <p:cNvPr id="76804" name="Picture 2"/>
          <p:cNvPicPr>
            <a:picLocks noChangeAspect="1" noChangeArrowheads="1"/>
          </p:cNvPicPr>
          <p:nvPr/>
        </p:nvPicPr>
        <p:blipFill>
          <a:blip r:embed="rId2">
            <a:extLst>
              <a:ext uri="{28A0092B-C50C-407E-A947-70E740481C1C}">
                <a14:useLocalDpi xmlns:a14="http://schemas.microsoft.com/office/drawing/2010/main" val="0"/>
              </a:ext>
            </a:extLst>
          </a:blip>
          <a:srcRect b="8292"/>
          <a:stretch>
            <a:fillRect/>
          </a:stretch>
        </p:blipFill>
        <p:spPr bwMode="auto">
          <a:xfrm>
            <a:off x="3997325" y="1674813"/>
            <a:ext cx="5159375" cy="420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5" name="矩形 16"/>
          <p:cNvSpPr>
            <a:spLocks noChangeArrowheads="1"/>
          </p:cNvSpPr>
          <p:nvPr/>
        </p:nvSpPr>
        <p:spPr bwMode="auto">
          <a:xfrm>
            <a:off x="5580063" y="6021388"/>
            <a:ext cx="21002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zh-CN" altLang="en-US" sz="1800">
                <a:latin typeface="微软雅黑" panose="020B0503020204020204" pitchFamily="34" charset="-122"/>
                <a:ea typeface="微软雅黑" panose="020B0503020204020204" pitchFamily="34" charset="-122"/>
              </a:rPr>
              <a:t>液压马达刹车回路 </a:t>
            </a:r>
          </a:p>
        </p:txBody>
      </p:sp>
      <p:sp>
        <p:nvSpPr>
          <p:cNvPr id="8" name="Rectangle 12"/>
          <p:cNvSpPr>
            <a:spLocks noChangeArrowheads="1"/>
          </p:cNvSpPr>
          <p:nvPr/>
        </p:nvSpPr>
        <p:spPr bwMode="auto">
          <a:xfrm>
            <a:off x="4861718" y="188640"/>
            <a:ext cx="3430588" cy="647700"/>
          </a:xfrm>
          <a:prstGeom prst="rect">
            <a:avLst/>
          </a:prstGeom>
          <a:noFill/>
          <a:ln w="9525">
            <a:noFill/>
            <a:miter lim="800000"/>
            <a:headEnd/>
            <a:tailEnd/>
          </a:ln>
          <a:effectLst/>
        </p:spPr>
        <p:txBody>
          <a:bodyPr wrap="none">
            <a:spAutoFit/>
          </a:bodyPr>
          <a:lstStyle/>
          <a:p>
            <a:pPr eaLnBrk="1" hangingPunct="1">
              <a:defRPr/>
            </a:pPr>
            <a:r>
              <a:rPr lang="en-US" altLang="zh-CN" sz="3600" b="1" dirty="0">
                <a:latin typeface="+mj-ea"/>
                <a:ea typeface="+mj-ea"/>
              </a:rPr>
              <a:t>§9</a:t>
            </a:r>
            <a:r>
              <a:rPr lang="en-US" altLang="zh-CN" sz="3600" b="1" dirty="0">
                <a:latin typeface="+mn-ea"/>
                <a:ea typeface="+mn-ea"/>
              </a:rPr>
              <a:t>.6 </a:t>
            </a:r>
            <a:r>
              <a:rPr lang="zh-CN" altLang="en-US" sz="3600" b="1" dirty="0">
                <a:latin typeface="+mn-ea"/>
                <a:ea typeface="+mn-ea"/>
              </a:rPr>
              <a:t>其他回路</a:t>
            </a:r>
          </a:p>
        </p:txBody>
      </p:sp>
    </p:spTree>
    <p:extLst>
      <p:ext uri="{BB962C8B-B14F-4D97-AF65-F5344CB8AC3E}">
        <p14:creationId xmlns:p14="http://schemas.microsoft.com/office/powerpoint/2010/main" val="4210383071"/>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15"/>
          <p:cNvSpPr>
            <a:spLocks noChangeArrowheads="1"/>
          </p:cNvSpPr>
          <p:nvPr/>
        </p:nvSpPr>
        <p:spPr bwMode="auto">
          <a:xfrm>
            <a:off x="250825" y="1168400"/>
            <a:ext cx="406874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50000"/>
              </a:spcBef>
              <a:buClrTx/>
              <a:buSzTx/>
              <a:buFontTx/>
              <a:buNone/>
            </a:pPr>
            <a:r>
              <a:rPr lang="en-US" altLang="zh-CN" sz="2800" b="1" dirty="0">
                <a:solidFill>
                  <a:srgbClr val="FF9900"/>
                </a:solidFill>
                <a:effectLst>
                  <a:outerShdw blurRad="38100" dist="38100" dir="2700000" algn="tl">
                    <a:srgbClr val="000000"/>
                  </a:outerShdw>
                </a:effectLst>
                <a:latin typeface="Arial" charset="0"/>
                <a:ea typeface="仿宋_GB2312" pitchFamily="49" charset="-122"/>
              </a:rPr>
              <a:t>9.6.2</a:t>
            </a:r>
            <a:r>
              <a:rPr lang="zh-CN" altLang="en-US" sz="2800" b="1" dirty="0">
                <a:solidFill>
                  <a:srgbClr val="FF9900"/>
                </a:solidFill>
                <a:effectLst>
                  <a:outerShdw blurRad="38100" dist="38100" dir="2700000" algn="tl">
                    <a:srgbClr val="000000"/>
                  </a:outerShdw>
                </a:effectLst>
                <a:latin typeface="Arial" charset="0"/>
                <a:ea typeface="仿宋_GB2312" pitchFamily="49" charset="-122"/>
              </a:rPr>
              <a:t>  液压马达刹车回路</a:t>
            </a:r>
          </a:p>
        </p:txBody>
      </p:sp>
      <p:sp>
        <p:nvSpPr>
          <p:cNvPr id="77827" name="矩形 11"/>
          <p:cNvSpPr>
            <a:spLocks noChangeArrowheads="1"/>
          </p:cNvSpPr>
          <p:nvPr/>
        </p:nvSpPr>
        <p:spPr bwMode="auto">
          <a:xfrm>
            <a:off x="250825" y="2060575"/>
            <a:ext cx="3786188" cy="3970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just" eaLnBrk="1" hangingPunct="1">
              <a:lnSpc>
                <a:spcPct val="150000"/>
              </a:lnSpc>
              <a:spcBef>
                <a:spcPct val="0"/>
              </a:spcBef>
              <a:buClrTx/>
              <a:buSzTx/>
              <a:buFont typeface="Wingdings" panose="05000000000000000000" pitchFamily="2" charset="2"/>
              <a:buNone/>
            </a:pPr>
            <a:r>
              <a:rPr lang="zh-CN" altLang="en-US" sz="2400" b="1" dirty="0">
                <a:latin typeface="楷体_GB2312" pitchFamily="49" charset="-122"/>
                <a:ea typeface="楷体_GB2312" pitchFamily="49" charset="-122"/>
              </a:rPr>
              <a:t>又如液压马达驱动输送机，在一方向有负载，另一方向无负载，即需要有两种不同的刹车压力。因此此种刹车回路如图所示，</a:t>
            </a:r>
            <a:r>
              <a:rPr lang="zh-CN" altLang="en-US" sz="2400" b="1" dirty="0">
                <a:solidFill>
                  <a:srgbClr val="FF0000"/>
                </a:solidFill>
                <a:latin typeface="楷体_GB2312" pitchFamily="49" charset="-122"/>
                <a:ea typeface="楷体_GB2312" pitchFamily="49" charset="-122"/>
              </a:rPr>
              <a:t>每个刹车溢流阀各控制不同的方向的油液。 </a:t>
            </a:r>
          </a:p>
        </p:txBody>
      </p:sp>
      <p:pic>
        <p:nvPicPr>
          <p:cNvPr id="77828" name="Picture 2"/>
          <p:cNvPicPr>
            <a:picLocks noChangeAspect="1" noChangeArrowheads="1"/>
          </p:cNvPicPr>
          <p:nvPr/>
        </p:nvPicPr>
        <p:blipFill>
          <a:blip r:embed="rId2">
            <a:extLst>
              <a:ext uri="{28A0092B-C50C-407E-A947-70E740481C1C}">
                <a14:useLocalDpi xmlns:a14="http://schemas.microsoft.com/office/drawing/2010/main" val="0"/>
              </a:ext>
            </a:extLst>
          </a:blip>
          <a:srcRect b="15578"/>
          <a:stretch>
            <a:fillRect/>
          </a:stretch>
        </p:blipFill>
        <p:spPr bwMode="auto">
          <a:xfrm>
            <a:off x="4643438" y="1154113"/>
            <a:ext cx="4411662" cy="4619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829" name="矩形 16"/>
          <p:cNvSpPr>
            <a:spLocks noChangeArrowheads="1"/>
          </p:cNvSpPr>
          <p:nvPr/>
        </p:nvSpPr>
        <p:spPr bwMode="auto">
          <a:xfrm>
            <a:off x="5292725" y="6021388"/>
            <a:ext cx="27924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zh-CN" altLang="en-US" sz="1800">
                <a:latin typeface="微软雅黑" panose="020B0503020204020204" pitchFamily="34" charset="-122"/>
                <a:ea typeface="微软雅黑" panose="020B0503020204020204" pitchFamily="34" charset="-122"/>
              </a:rPr>
              <a:t>两种不同压力的刹车回路 </a:t>
            </a:r>
          </a:p>
        </p:txBody>
      </p:sp>
      <p:sp>
        <p:nvSpPr>
          <p:cNvPr id="8" name="Rectangle 12"/>
          <p:cNvSpPr>
            <a:spLocks noChangeArrowheads="1"/>
          </p:cNvSpPr>
          <p:nvPr/>
        </p:nvSpPr>
        <p:spPr bwMode="auto">
          <a:xfrm>
            <a:off x="4716016" y="188640"/>
            <a:ext cx="3430588" cy="647700"/>
          </a:xfrm>
          <a:prstGeom prst="rect">
            <a:avLst/>
          </a:prstGeom>
          <a:noFill/>
          <a:ln w="9525">
            <a:noFill/>
            <a:miter lim="800000"/>
            <a:headEnd/>
            <a:tailEnd/>
          </a:ln>
          <a:effectLst/>
        </p:spPr>
        <p:txBody>
          <a:bodyPr wrap="none">
            <a:spAutoFit/>
          </a:bodyPr>
          <a:lstStyle/>
          <a:p>
            <a:pPr eaLnBrk="1" hangingPunct="1">
              <a:defRPr/>
            </a:pPr>
            <a:r>
              <a:rPr lang="en-US" altLang="zh-CN" sz="3600" b="1" dirty="0">
                <a:latin typeface="+mj-ea"/>
                <a:ea typeface="+mj-ea"/>
              </a:rPr>
              <a:t>§9</a:t>
            </a:r>
            <a:r>
              <a:rPr lang="en-US" altLang="zh-CN" sz="3600" b="1" dirty="0">
                <a:latin typeface="+mn-ea"/>
                <a:ea typeface="+mn-ea"/>
              </a:rPr>
              <a:t>.6 </a:t>
            </a:r>
            <a:r>
              <a:rPr lang="zh-CN" altLang="en-US" sz="3600" b="1" dirty="0">
                <a:latin typeface="+mn-ea"/>
                <a:ea typeface="+mn-ea"/>
              </a:rPr>
              <a:t>其他回路</a:t>
            </a:r>
          </a:p>
        </p:txBody>
      </p:sp>
    </p:spTree>
    <p:extLst>
      <p:ext uri="{BB962C8B-B14F-4D97-AF65-F5344CB8AC3E}">
        <p14:creationId xmlns:p14="http://schemas.microsoft.com/office/powerpoint/2010/main" val="77748143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15"/>
          <p:cNvSpPr>
            <a:spLocks noChangeArrowheads="1"/>
          </p:cNvSpPr>
          <p:nvPr/>
        </p:nvSpPr>
        <p:spPr bwMode="auto">
          <a:xfrm>
            <a:off x="112713" y="1119188"/>
            <a:ext cx="44294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50000"/>
              </a:spcBef>
              <a:buClrTx/>
              <a:buSzTx/>
              <a:buFontTx/>
              <a:buNone/>
            </a:pPr>
            <a:r>
              <a:rPr lang="en-US" altLang="zh-CN" sz="2800" b="1" dirty="0">
                <a:solidFill>
                  <a:srgbClr val="FF9900"/>
                </a:solidFill>
                <a:effectLst>
                  <a:outerShdw blurRad="38100" dist="38100" dir="2700000" algn="tl">
                    <a:srgbClr val="000000"/>
                  </a:outerShdw>
                </a:effectLst>
                <a:latin typeface="Arial" charset="0"/>
                <a:ea typeface="仿宋_GB2312" pitchFamily="49" charset="-122"/>
              </a:rPr>
              <a:t>9.6.3</a:t>
            </a:r>
            <a:r>
              <a:rPr lang="zh-CN" altLang="en-US" sz="2800" b="1" dirty="0">
                <a:solidFill>
                  <a:srgbClr val="FF9900"/>
                </a:solidFill>
                <a:effectLst>
                  <a:outerShdw blurRad="38100" dist="38100" dir="2700000" algn="tl">
                    <a:srgbClr val="000000"/>
                  </a:outerShdw>
                </a:effectLst>
                <a:latin typeface="Arial" charset="0"/>
                <a:ea typeface="仿宋_GB2312" pitchFamily="49" charset="-122"/>
              </a:rPr>
              <a:t>  液压马达的补油回路</a:t>
            </a:r>
          </a:p>
        </p:txBody>
      </p:sp>
      <p:sp>
        <p:nvSpPr>
          <p:cNvPr id="78851" name="矩形 11"/>
          <p:cNvSpPr>
            <a:spLocks noChangeArrowheads="1"/>
          </p:cNvSpPr>
          <p:nvPr/>
        </p:nvSpPr>
        <p:spPr bwMode="auto">
          <a:xfrm>
            <a:off x="323850" y="1824038"/>
            <a:ext cx="3784600" cy="4154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just" eaLnBrk="1" hangingPunct="1">
              <a:spcBef>
                <a:spcPct val="0"/>
              </a:spcBef>
              <a:buClrTx/>
              <a:buSzTx/>
              <a:buFont typeface="Wingdings" panose="05000000000000000000" pitchFamily="2" charset="2"/>
              <a:buNone/>
            </a:pPr>
            <a:r>
              <a:rPr lang="zh-CN" altLang="en-US" sz="2400" b="1" dirty="0">
                <a:latin typeface="楷体_GB2312" pitchFamily="49" charset="-122"/>
                <a:ea typeface="楷体_GB2312" pitchFamily="49" charset="-122"/>
              </a:rPr>
              <a:t>当液压马达停止运转（停止供油时），由于惯性原因，多少会转动一点，如此在马达入口处无法供油，造成真空现象。如图所示，在马达入口及回油管路上各安装一个开启压力较低（小于</a:t>
            </a:r>
            <a:r>
              <a:rPr lang="en-US" altLang="zh-CN" sz="2400" b="1" dirty="0">
                <a:latin typeface="楷体_GB2312" pitchFamily="49" charset="-122"/>
                <a:ea typeface="楷体_GB2312" pitchFamily="49" charset="-122"/>
              </a:rPr>
              <a:t>0.05MPa</a:t>
            </a:r>
            <a:r>
              <a:rPr lang="zh-CN" altLang="en-US" sz="2400" b="1" dirty="0">
                <a:latin typeface="楷体_GB2312" pitchFamily="49" charset="-122"/>
                <a:ea typeface="楷体_GB2312" pitchFamily="49" charset="-122"/>
              </a:rPr>
              <a:t>）的单向阀，如此当马达停止时，其入口压力油由油槽经此单向阀送到马达入口补充缺油。</a:t>
            </a:r>
          </a:p>
        </p:txBody>
      </p:sp>
      <p:pic>
        <p:nvPicPr>
          <p:cNvPr id="78852" name="Picture 2"/>
          <p:cNvPicPr>
            <a:picLocks noChangeAspect="1" noChangeArrowheads="1"/>
          </p:cNvPicPr>
          <p:nvPr/>
        </p:nvPicPr>
        <p:blipFill>
          <a:blip r:embed="rId3">
            <a:extLst>
              <a:ext uri="{28A0092B-C50C-407E-A947-70E740481C1C}">
                <a14:useLocalDpi xmlns:a14="http://schemas.microsoft.com/office/drawing/2010/main" val="0"/>
              </a:ext>
            </a:extLst>
          </a:blip>
          <a:srcRect b="13271"/>
          <a:stretch>
            <a:fillRect/>
          </a:stretch>
        </p:blipFill>
        <p:spPr bwMode="auto">
          <a:xfrm rot="-60000">
            <a:off x="4500563" y="1012825"/>
            <a:ext cx="4494212" cy="4903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3" name="矩形 16"/>
          <p:cNvSpPr>
            <a:spLocks noChangeArrowheads="1"/>
          </p:cNvSpPr>
          <p:nvPr/>
        </p:nvSpPr>
        <p:spPr bwMode="auto">
          <a:xfrm>
            <a:off x="5292725" y="6165850"/>
            <a:ext cx="27924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zh-CN" altLang="en-US" sz="1800">
                <a:latin typeface="微软雅黑" panose="020B0503020204020204" pitchFamily="34" charset="-122"/>
                <a:ea typeface="微软雅黑" panose="020B0503020204020204" pitchFamily="34" charset="-122"/>
              </a:rPr>
              <a:t>液压马达的油液补充回路 </a:t>
            </a:r>
          </a:p>
        </p:txBody>
      </p:sp>
      <p:sp>
        <p:nvSpPr>
          <p:cNvPr id="8" name="Rectangle 12"/>
          <p:cNvSpPr>
            <a:spLocks noChangeArrowheads="1"/>
          </p:cNvSpPr>
          <p:nvPr/>
        </p:nvSpPr>
        <p:spPr bwMode="auto">
          <a:xfrm>
            <a:off x="4860032" y="115888"/>
            <a:ext cx="3430588" cy="647700"/>
          </a:xfrm>
          <a:prstGeom prst="rect">
            <a:avLst/>
          </a:prstGeom>
          <a:noFill/>
          <a:ln w="9525">
            <a:noFill/>
            <a:miter lim="800000"/>
            <a:headEnd/>
            <a:tailEnd/>
          </a:ln>
          <a:effectLst/>
        </p:spPr>
        <p:txBody>
          <a:bodyPr wrap="none">
            <a:spAutoFit/>
          </a:bodyPr>
          <a:lstStyle/>
          <a:p>
            <a:pPr eaLnBrk="1" hangingPunct="1">
              <a:defRPr/>
            </a:pPr>
            <a:r>
              <a:rPr lang="en-US" altLang="zh-CN" sz="3600" b="1" dirty="0">
                <a:latin typeface="+mj-ea"/>
                <a:ea typeface="+mj-ea"/>
              </a:rPr>
              <a:t>§9</a:t>
            </a:r>
            <a:r>
              <a:rPr lang="en-US" altLang="zh-CN" sz="3600" b="1" dirty="0">
                <a:latin typeface="+mn-ea"/>
                <a:ea typeface="+mn-ea"/>
              </a:rPr>
              <a:t>.6 </a:t>
            </a:r>
            <a:r>
              <a:rPr lang="zh-CN" altLang="en-US" sz="3600" b="1" dirty="0">
                <a:latin typeface="+mn-ea"/>
                <a:ea typeface="+mn-ea"/>
              </a:rPr>
              <a:t>其他回路</a:t>
            </a:r>
          </a:p>
        </p:txBody>
      </p:sp>
    </p:spTree>
    <p:extLst>
      <p:ext uri="{BB962C8B-B14F-4D97-AF65-F5344CB8AC3E}">
        <p14:creationId xmlns:p14="http://schemas.microsoft.com/office/powerpoint/2010/main" val="1578157556"/>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4994" name="Picture 2" descr="C:\Documents and Settings\Administrator\桌面\p1.jpg"/>
          <p:cNvPicPr>
            <a:picLocks noChangeAspect="1" noChangeArrowheads="1"/>
          </p:cNvPicPr>
          <p:nvPr/>
        </p:nvPicPr>
        <p:blipFill>
          <a:blip r:embed="rId2">
            <a:lum bright="8000"/>
            <a:extLst>
              <a:ext uri="{28A0092B-C50C-407E-A947-70E740481C1C}">
                <a14:useLocalDpi xmlns:a14="http://schemas.microsoft.com/office/drawing/2010/main" val="0"/>
              </a:ext>
            </a:extLst>
          </a:blip>
          <a:srcRect/>
          <a:stretch>
            <a:fillRect/>
          </a:stretch>
        </p:blipFill>
        <p:spPr bwMode="auto">
          <a:xfrm rot="-60000">
            <a:off x="2966077" y="874583"/>
            <a:ext cx="4390561" cy="5798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12"/>
          <p:cNvSpPr>
            <a:spLocks noChangeArrowheads="1"/>
          </p:cNvSpPr>
          <p:nvPr/>
        </p:nvSpPr>
        <p:spPr bwMode="auto">
          <a:xfrm>
            <a:off x="4932040" y="44624"/>
            <a:ext cx="3430588" cy="647700"/>
          </a:xfrm>
          <a:prstGeom prst="rect">
            <a:avLst/>
          </a:prstGeom>
          <a:noFill/>
          <a:ln w="9525">
            <a:noFill/>
            <a:miter lim="800000"/>
            <a:headEnd/>
            <a:tailEnd/>
          </a:ln>
          <a:effectLst/>
        </p:spPr>
        <p:txBody>
          <a:bodyPr wrap="none">
            <a:spAutoFit/>
          </a:bodyPr>
          <a:lstStyle/>
          <a:p>
            <a:pPr eaLnBrk="1" hangingPunct="1">
              <a:defRPr/>
            </a:pPr>
            <a:r>
              <a:rPr lang="en-US" altLang="zh-CN" sz="3600" b="1" dirty="0">
                <a:latin typeface="+mj-ea"/>
                <a:ea typeface="+mj-ea"/>
              </a:rPr>
              <a:t>§9</a:t>
            </a:r>
            <a:r>
              <a:rPr lang="en-US" altLang="zh-CN" sz="3600" b="1" dirty="0">
                <a:latin typeface="+mn-ea"/>
                <a:ea typeface="+mn-ea"/>
              </a:rPr>
              <a:t>.6 </a:t>
            </a:r>
            <a:r>
              <a:rPr lang="zh-CN" altLang="en-US" sz="3600" b="1" dirty="0">
                <a:latin typeface="+mn-ea"/>
                <a:ea typeface="+mn-ea"/>
              </a:rPr>
              <a:t>其他回路</a:t>
            </a:r>
          </a:p>
        </p:txBody>
      </p:sp>
      <p:sp>
        <p:nvSpPr>
          <p:cNvPr id="5" name="Rectangle 15"/>
          <p:cNvSpPr>
            <a:spLocks noChangeArrowheads="1"/>
          </p:cNvSpPr>
          <p:nvPr/>
        </p:nvSpPr>
        <p:spPr bwMode="auto">
          <a:xfrm>
            <a:off x="107504" y="910341"/>
            <a:ext cx="26260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50000"/>
              </a:spcBef>
              <a:buClrTx/>
              <a:buSzTx/>
              <a:buFontTx/>
              <a:buNone/>
            </a:pPr>
            <a:r>
              <a:rPr lang="en-US" altLang="zh-CN" sz="2800" dirty="0">
                <a:solidFill>
                  <a:srgbClr val="FF9900"/>
                </a:solidFill>
                <a:effectLst>
                  <a:outerShdw blurRad="38100" dist="38100" dir="2700000" algn="tl">
                    <a:srgbClr val="000000"/>
                  </a:outerShdw>
                </a:effectLst>
                <a:latin typeface="Arial" charset="0"/>
                <a:ea typeface="仿宋_GB2312" pitchFamily="49" charset="-122"/>
              </a:rPr>
              <a:t>9.6.4</a:t>
            </a:r>
            <a:r>
              <a:rPr lang="zh-CN" altLang="en-US" sz="2800" b="1" dirty="0">
                <a:solidFill>
                  <a:srgbClr val="FF9900"/>
                </a:solidFill>
                <a:effectLst>
                  <a:outerShdw blurRad="38100" dist="38100" dir="2700000" algn="tl">
                    <a:srgbClr val="000000"/>
                  </a:outerShdw>
                </a:effectLst>
                <a:latin typeface="Arial" charset="0"/>
                <a:ea typeface="仿宋_GB2312" pitchFamily="49" charset="-122"/>
              </a:rPr>
              <a:t>  闭式系统</a:t>
            </a:r>
          </a:p>
        </p:txBody>
      </p:sp>
    </p:spTree>
    <p:extLst>
      <p:ext uri="{BB962C8B-B14F-4D97-AF65-F5344CB8AC3E}">
        <p14:creationId xmlns:p14="http://schemas.microsoft.com/office/powerpoint/2010/main" val="129393130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6018" name="Picture 2" descr="C:\Documents and Settings\Administrator\桌面\p1.jpg"/>
          <p:cNvPicPr>
            <a:picLocks noChangeAspect="1" noChangeArrowheads="1"/>
          </p:cNvPicPr>
          <p:nvPr/>
        </p:nvPicPr>
        <p:blipFill>
          <a:blip r:embed="rId2">
            <a:lum bright="7000"/>
            <a:extLst>
              <a:ext uri="{28A0092B-C50C-407E-A947-70E740481C1C}">
                <a14:useLocalDpi xmlns:a14="http://schemas.microsoft.com/office/drawing/2010/main" val="0"/>
              </a:ext>
            </a:extLst>
          </a:blip>
          <a:srcRect/>
          <a:stretch>
            <a:fillRect/>
          </a:stretch>
        </p:blipFill>
        <p:spPr bwMode="auto">
          <a:xfrm>
            <a:off x="251520" y="1631248"/>
            <a:ext cx="4038600" cy="382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6019" name="Picture 3" descr="C:\Documents and Settings\Administrator\桌面\p2.jpg"/>
          <p:cNvPicPr>
            <a:picLocks noChangeAspect="1" noChangeArrowheads="1"/>
          </p:cNvPicPr>
          <p:nvPr/>
        </p:nvPicPr>
        <p:blipFill>
          <a:blip r:embed="rId3">
            <a:lum bright="12000" contrast="1000"/>
            <a:extLst>
              <a:ext uri="{28A0092B-C50C-407E-A947-70E740481C1C}">
                <a14:useLocalDpi xmlns:a14="http://schemas.microsoft.com/office/drawing/2010/main" val="0"/>
              </a:ext>
            </a:extLst>
          </a:blip>
          <a:srcRect/>
          <a:stretch>
            <a:fillRect/>
          </a:stretch>
        </p:blipFill>
        <p:spPr bwMode="auto">
          <a:xfrm rot="-120000">
            <a:off x="4114800" y="1600200"/>
            <a:ext cx="5029200" cy="376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15"/>
          <p:cNvSpPr>
            <a:spLocks noChangeArrowheads="1"/>
          </p:cNvSpPr>
          <p:nvPr/>
        </p:nvSpPr>
        <p:spPr bwMode="auto">
          <a:xfrm>
            <a:off x="117817" y="836712"/>
            <a:ext cx="26260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50000"/>
              </a:spcBef>
              <a:buClrTx/>
              <a:buSzTx/>
              <a:buFontTx/>
              <a:buNone/>
            </a:pPr>
            <a:r>
              <a:rPr lang="en-US" altLang="zh-CN" sz="2800" b="1" dirty="0">
                <a:solidFill>
                  <a:srgbClr val="FF9900"/>
                </a:solidFill>
                <a:effectLst>
                  <a:outerShdw blurRad="38100" dist="38100" dir="2700000" algn="tl">
                    <a:srgbClr val="000000"/>
                  </a:outerShdw>
                </a:effectLst>
                <a:latin typeface="Arial" charset="0"/>
                <a:ea typeface="仿宋_GB2312" pitchFamily="49" charset="-122"/>
              </a:rPr>
              <a:t>9.6.4</a:t>
            </a:r>
            <a:r>
              <a:rPr lang="zh-CN" altLang="en-US" sz="2800" b="1" dirty="0">
                <a:solidFill>
                  <a:srgbClr val="FF9900"/>
                </a:solidFill>
                <a:effectLst>
                  <a:outerShdw blurRad="38100" dist="38100" dir="2700000" algn="tl">
                    <a:srgbClr val="000000"/>
                  </a:outerShdw>
                </a:effectLst>
                <a:latin typeface="Arial" charset="0"/>
                <a:ea typeface="仿宋_GB2312" pitchFamily="49" charset="-122"/>
              </a:rPr>
              <a:t>  闭式系统</a:t>
            </a:r>
          </a:p>
        </p:txBody>
      </p:sp>
      <p:sp>
        <p:nvSpPr>
          <p:cNvPr id="6" name="Rectangle 12"/>
          <p:cNvSpPr>
            <a:spLocks noChangeArrowheads="1"/>
          </p:cNvSpPr>
          <p:nvPr/>
        </p:nvSpPr>
        <p:spPr bwMode="auto">
          <a:xfrm>
            <a:off x="4716016" y="153717"/>
            <a:ext cx="3430588" cy="647700"/>
          </a:xfrm>
          <a:prstGeom prst="rect">
            <a:avLst/>
          </a:prstGeom>
          <a:noFill/>
          <a:ln w="9525">
            <a:noFill/>
            <a:miter lim="800000"/>
            <a:headEnd/>
            <a:tailEnd/>
          </a:ln>
          <a:effectLst/>
        </p:spPr>
        <p:txBody>
          <a:bodyPr wrap="none">
            <a:spAutoFit/>
          </a:bodyPr>
          <a:lstStyle/>
          <a:p>
            <a:pPr eaLnBrk="1" hangingPunct="1">
              <a:defRPr/>
            </a:pPr>
            <a:r>
              <a:rPr lang="en-US" altLang="zh-CN" sz="3600" b="1" dirty="0">
                <a:latin typeface="+mj-ea"/>
                <a:ea typeface="+mj-ea"/>
              </a:rPr>
              <a:t>§9</a:t>
            </a:r>
            <a:r>
              <a:rPr lang="en-US" altLang="zh-CN" sz="3600" b="1" dirty="0">
                <a:latin typeface="+mn-ea"/>
                <a:ea typeface="+mn-ea"/>
              </a:rPr>
              <a:t>.6 </a:t>
            </a:r>
            <a:r>
              <a:rPr lang="zh-CN" altLang="en-US" sz="3600" b="1" dirty="0">
                <a:latin typeface="+mn-ea"/>
                <a:ea typeface="+mn-ea"/>
              </a:rPr>
              <a:t>其他回路</a:t>
            </a:r>
          </a:p>
        </p:txBody>
      </p:sp>
      <p:sp>
        <p:nvSpPr>
          <p:cNvPr id="2" name="文本框 1"/>
          <p:cNvSpPr txBox="1"/>
          <p:nvPr/>
        </p:nvSpPr>
        <p:spPr>
          <a:xfrm>
            <a:off x="3779912" y="5949280"/>
            <a:ext cx="1800200" cy="400110"/>
          </a:xfrm>
          <a:prstGeom prst="rect">
            <a:avLst/>
          </a:prstGeom>
          <a:noFill/>
        </p:spPr>
        <p:txBody>
          <a:bodyPr wrap="square" rtlCol="0">
            <a:spAutoFit/>
          </a:bodyPr>
          <a:lstStyle/>
          <a:p>
            <a:r>
              <a:rPr lang="zh-CN" altLang="en-US" sz="2000" b="1" dirty="0"/>
              <a:t>闭式液压泵</a:t>
            </a:r>
          </a:p>
        </p:txBody>
      </p:sp>
    </p:spTree>
    <p:extLst>
      <p:ext uri="{BB962C8B-B14F-4D97-AF65-F5344CB8AC3E}">
        <p14:creationId xmlns:p14="http://schemas.microsoft.com/office/powerpoint/2010/main" val="254234797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Picture 2" descr="C:\Documents and Settings\Administrator\桌面\p1.jpg"/>
          <p:cNvPicPr>
            <a:picLocks noChangeAspect="1" noChangeArrowheads="1"/>
          </p:cNvPicPr>
          <p:nvPr/>
        </p:nvPicPr>
        <p:blipFill rotWithShape="1">
          <a:blip r:embed="rId2" cstate="print">
            <a:extLst>
              <a:ext uri="{BEBA8EAE-BF5A-486C-A8C5-ECC9F3942E4B}">
                <a14:imgProps xmlns:a14="http://schemas.microsoft.com/office/drawing/2010/main">
                  <a14:imgLayer r:embed="rId3">
                    <a14:imgEffect>
                      <a14:sharpenSoften amount="7000"/>
                    </a14:imgEffect>
                    <a14:imgEffect>
                      <a14:brightnessContrast bright="19000" contrast="26000"/>
                    </a14:imgEffect>
                  </a14:imgLayer>
                </a14:imgProps>
              </a:ext>
              <a:ext uri="{28A0092B-C50C-407E-A947-70E740481C1C}">
                <a14:useLocalDpi xmlns:a14="http://schemas.microsoft.com/office/drawing/2010/main" val="0"/>
              </a:ext>
            </a:extLst>
          </a:blip>
          <a:srcRect t="-12" r="874"/>
          <a:stretch/>
        </p:blipFill>
        <p:spPr bwMode="auto">
          <a:xfrm rot="-60000">
            <a:off x="2749491" y="818877"/>
            <a:ext cx="6258333" cy="5749977"/>
          </a:xfrm>
          <a:prstGeom prst="rect">
            <a:avLst/>
          </a:prstGeom>
          <a:solidFill>
            <a:schemeClr val="accent3">
              <a:lumMod val="95000"/>
            </a:schemeClr>
          </a:solidFill>
          <a:ln>
            <a:noFill/>
          </a:ln>
        </p:spPr>
      </p:pic>
      <p:sp>
        <p:nvSpPr>
          <p:cNvPr id="5" name="Rectangle 15"/>
          <p:cNvSpPr>
            <a:spLocks noChangeArrowheads="1"/>
          </p:cNvSpPr>
          <p:nvPr/>
        </p:nvSpPr>
        <p:spPr bwMode="auto">
          <a:xfrm>
            <a:off x="107504" y="908720"/>
            <a:ext cx="262604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50000"/>
              </a:spcBef>
              <a:buClrTx/>
              <a:buSzTx/>
              <a:buFontTx/>
              <a:buNone/>
            </a:pPr>
            <a:r>
              <a:rPr lang="en-US" altLang="zh-CN" sz="2800" b="1" dirty="0">
                <a:solidFill>
                  <a:srgbClr val="FF9900"/>
                </a:solidFill>
                <a:effectLst>
                  <a:outerShdw blurRad="38100" dist="38100" dir="2700000" algn="tl">
                    <a:srgbClr val="000000"/>
                  </a:outerShdw>
                </a:effectLst>
                <a:latin typeface="Arial" charset="0"/>
                <a:ea typeface="仿宋_GB2312" pitchFamily="49" charset="-122"/>
              </a:rPr>
              <a:t>9.6.4</a:t>
            </a:r>
            <a:r>
              <a:rPr lang="zh-CN" altLang="en-US" sz="2800" b="1" dirty="0">
                <a:solidFill>
                  <a:srgbClr val="FF9900"/>
                </a:solidFill>
                <a:effectLst>
                  <a:outerShdw blurRad="38100" dist="38100" dir="2700000" algn="tl">
                    <a:srgbClr val="000000"/>
                  </a:outerShdw>
                </a:effectLst>
                <a:latin typeface="Arial" charset="0"/>
                <a:ea typeface="仿宋_GB2312" pitchFamily="49" charset="-122"/>
              </a:rPr>
              <a:t>  闭式系统</a:t>
            </a:r>
          </a:p>
        </p:txBody>
      </p:sp>
      <p:sp>
        <p:nvSpPr>
          <p:cNvPr id="6" name="Rectangle 12"/>
          <p:cNvSpPr>
            <a:spLocks noChangeArrowheads="1"/>
          </p:cNvSpPr>
          <p:nvPr/>
        </p:nvSpPr>
        <p:spPr bwMode="auto">
          <a:xfrm>
            <a:off x="4572000" y="30641"/>
            <a:ext cx="3430588" cy="647700"/>
          </a:xfrm>
          <a:prstGeom prst="rect">
            <a:avLst/>
          </a:prstGeom>
          <a:noFill/>
          <a:ln w="9525">
            <a:noFill/>
            <a:miter lim="800000"/>
            <a:headEnd/>
            <a:tailEnd/>
          </a:ln>
          <a:effectLst/>
        </p:spPr>
        <p:txBody>
          <a:bodyPr wrap="none">
            <a:spAutoFit/>
          </a:bodyPr>
          <a:lstStyle/>
          <a:p>
            <a:pPr eaLnBrk="1" hangingPunct="1">
              <a:defRPr/>
            </a:pPr>
            <a:r>
              <a:rPr lang="en-US" altLang="zh-CN" sz="3600" b="1" dirty="0">
                <a:latin typeface="+mj-ea"/>
                <a:ea typeface="+mj-ea"/>
              </a:rPr>
              <a:t>§9</a:t>
            </a:r>
            <a:r>
              <a:rPr lang="en-US" altLang="zh-CN" sz="3600" b="1" dirty="0">
                <a:latin typeface="+mn-ea"/>
                <a:ea typeface="+mn-ea"/>
              </a:rPr>
              <a:t>.6 </a:t>
            </a:r>
            <a:r>
              <a:rPr lang="zh-CN" altLang="en-US" sz="3600" b="1" dirty="0">
                <a:latin typeface="+mn-ea"/>
                <a:ea typeface="+mn-ea"/>
              </a:rPr>
              <a:t>其他回路</a:t>
            </a:r>
          </a:p>
        </p:txBody>
      </p:sp>
      <p:sp>
        <p:nvSpPr>
          <p:cNvPr id="7" name="文本框 6"/>
          <p:cNvSpPr txBox="1"/>
          <p:nvPr/>
        </p:nvSpPr>
        <p:spPr>
          <a:xfrm>
            <a:off x="1259632" y="6165304"/>
            <a:ext cx="1512168" cy="400110"/>
          </a:xfrm>
          <a:prstGeom prst="rect">
            <a:avLst/>
          </a:prstGeom>
          <a:noFill/>
        </p:spPr>
        <p:txBody>
          <a:bodyPr wrap="square" rtlCol="0">
            <a:spAutoFit/>
          </a:bodyPr>
          <a:lstStyle/>
          <a:p>
            <a:r>
              <a:rPr lang="zh-CN" altLang="en-US" sz="2000" b="1" dirty="0"/>
              <a:t>闭式液压泵</a:t>
            </a:r>
          </a:p>
        </p:txBody>
      </p:sp>
    </p:spTree>
    <p:extLst>
      <p:ext uri="{BB962C8B-B14F-4D97-AF65-F5344CB8AC3E}">
        <p14:creationId xmlns:p14="http://schemas.microsoft.com/office/powerpoint/2010/main" val="16198867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15"/>
          <p:cNvSpPr>
            <a:spLocks noChangeArrowheads="1"/>
          </p:cNvSpPr>
          <p:nvPr/>
        </p:nvSpPr>
        <p:spPr bwMode="auto">
          <a:xfrm>
            <a:off x="112713" y="990600"/>
            <a:ext cx="68437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50000"/>
              </a:spcBef>
              <a:buClrTx/>
              <a:buSzTx/>
              <a:buFontTx/>
              <a:buNone/>
            </a:pPr>
            <a:r>
              <a:rPr lang="en-US" altLang="zh-CN" sz="2800" b="1" dirty="0">
                <a:solidFill>
                  <a:srgbClr val="FF9900"/>
                </a:solidFill>
                <a:effectLst>
                  <a:outerShdw blurRad="38100" dist="38100" dir="2700000" algn="tl">
                    <a:srgbClr val="000000"/>
                  </a:outerShdw>
                </a:effectLst>
                <a:latin typeface="Arial" charset="0"/>
                <a:ea typeface="仿宋_GB2312" pitchFamily="49" charset="-122"/>
              </a:rPr>
              <a:t>1</a:t>
            </a:r>
            <a:r>
              <a:rPr lang="zh-CN" altLang="en-US" sz="2800" b="1" dirty="0">
                <a:solidFill>
                  <a:srgbClr val="FF9900"/>
                </a:solidFill>
                <a:effectLst>
                  <a:outerShdw blurRad="38100" dist="38100" dir="2700000" algn="tl">
                    <a:srgbClr val="000000"/>
                  </a:outerShdw>
                </a:effectLst>
                <a:latin typeface="Arial" charset="0"/>
                <a:ea typeface="仿宋_GB2312" pitchFamily="49" charset="-122"/>
              </a:rPr>
              <a:t>）速度换接回路</a:t>
            </a:r>
            <a:r>
              <a:rPr lang="en-US" altLang="zh-CN" sz="2800" b="1" dirty="0">
                <a:solidFill>
                  <a:srgbClr val="FF9900"/>
                </a:solidFill>
                <a:effectLst>
                  <a:outerShdw blurRad="38100" dist="38100" dir="2700000" algn="tl">
                    <a:srgbClr val="000000"/>
                  </a:outerShdw>
                </a:effectLst>
                <a:latin typeface="Arial" charset="0"/>
                <a:ea typeface="仿宋_GB2312" pitchFamily="49" charset="-122"/>
              </a:rPr>
              <a:t>—</a:t>
            </a:r>
            <a:r>
              <a:rPr lang="zh-CN" altLang="en-US" sz="2800" b="1" dirty="0">
                <a:solidFill>
                  <a:srgbClr val="FF9900"/>
                </a:solidFill>
                <a:effectLst>
                  <a:outerShdw blurRad="38100" dist="38100" dir="2700000" algn="tl">
                    <a:srgbClr val="000000"/>
                  </a:outerShdw>
                </a:effectLst>
                <a:latin typeface="Arial" charset="0"/>
                <a:ea typeface="仿宋_GB2312" pitchFamily="49" charset="-122"/>
              </a:rPr>
              <a:t>快速与慢速的换接回路</a:t>
            </a:r>
          </a:p>
        </p:txBody>
      </p:sp>
      <p:sp>
        <p:nvSpPr>
          <p:cNvPr id="62467" name="矩形 8"/>
          <p:cNvSpPr>
            <a:spLocks noChangeArrowheads="1"/>
          </p:cNvSpPr>
          <p:nvPr/>
        </p:nvSpPr>
        <p:spPr bwMode="auto">
          <a:xfrm>
            <a:off x="179388" y="1719263"/>
            <a:ext cx="5040312"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536575">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just" eaLnBrk="1" hangingPunct="1">
              <a:lnSpc>
                <a:spcPct val="150000"/>
              </a:lnSpc>
              <a:spcBef>
                <a:spcPct val="0"/>
              </a:spcBef>
              <a:buClrTx/>
              <a:buSzTx/>
              <a:buFontTx/>
              <a:buNone/>
            </a:pPr>
            <a:r>
              <a:rPr lang="zh-CN" altLang="en-US" sz="2400" b="1">
                <a:latin typeface="楷体_GB2312" pitchFamily="49" charset="-122"/>
                <a:ea typeface="楷体_GB2312" pitchFamily="49" charset="-122"/>
              </a:rPr>
              <a:t>图示的为用行程阀来实现快慢速换接的回路。</a:t>
            </a:r>
            <a:r>
              <a:rPr lang="zh-CN" altLang="en-US" sz="2400" b="1">
                <a:solidFill>
                  <a:srgbClr val="FF0000"/>
                </a:solidFill>
                <a:latin typeface="楷体_GB2312" pitchFamily="49" charset="-122"/>
                <a:ea typeface="楷体_GB2312" pitchFamily="49" charset="-122"/>
              </a:rPr>
              <a:t>这种回路的快慢速换接过程比较平稳</a:t>
            </a:r>
            <a:r>
              <a:rPr lang="en-US" altLang="zh-CN" sz="2400" b="1">
                <a:solidFill>
                  <a:srgbClr val="FF0000"/>
                </a:solidFill>
                <a:latin typeface="楷体_GB2312" pitchFamily="49" charset="-122"/>
                <a:ea typeface="楷体_GB2312" pitchFamily="49" charset="-122"/>
              </a:rPr>
              <a:t>,</a:t>
            </a:r>
            <a:r>
              <a:rPr lang="zh-CN" altLang="en-US" sz="2400" b="1">
                <a:solidFill>
                  <a:srgbClr val="FF0000"/>
                </a:solidFill>
                <a:latin typeface="楷体_GB2312" pitchFamily="49" charset="-122"/>
                <a:ea typeface="楷体_GB2312" pitchFamily="49" charset="-122"/>
              </a:rPr>
              <a:t>换接点的位置比较准确。缺点是行程阀的安装位置不能任意布置，管路连接较为复杂。</a:t>
            </a:r>
            <a:r>
              <a:rPr lang="zh-CN" altLang="en-US" sz="2400" b="1">
                <a:latin typeface="楷体_GB2312" pitchFamily="49" charset="-122"/>
                <a:ea typeface="楷体_GB2312" pitchFamily="49" charset="-122"/>
              </a:rPr>
              <a:t>若将行程阀改为电磁阀，</a:t>
            </a:r>
            <a:r>
              <a:rPr lang="zh-CN" altLang="en-US" sz="2400" b="1">
                <a:solidFill>
                  <a:srgbClr val="FF0000"/>
                </a:solidFill>
                <a:latin typeface="楷体_GB2312" pitchFamily="49" charset="-122"/>
                <a:ea typeface="楷体_GB2312" pitchFamily="49" charset="-122"/>
              </a:rPr>
              <a:t>安装连接比较方便</a:t>
            </a:r>
            <a:r>
              <a:rPr lang="en-US" altLang="zh-CN" sz="2400" b="1">
                <a:solidFill>
                  <a:srgbClr val="FF0000"/>
                </a:solidFill>
                <a:latin typeface="楷体_GB2312" pitchFamily="49" charset="-122"/>
                <a:ea typeface="楷体_GB2312" pitchFamily="49" charset="-122"/>
              </a:rPr>
              <a:t>,</a:t>
            </a:r>
            <a:r>
              <a:rPr lang="zh-CN" altLang="en-US" sz="2400" b="1">
                <a:solidFill>
                  <a:srgbClr val="FF0000"/>
                </a:solidFill>
                <a:latin typeface="楷体_GB2312" pitchFamily="49" charset="-122"/>
                <a:ea typeface="楷体_GB2312" pitchFamily="49" charset="-122"/>
              </a:rPr>
              <a:t>但速度换接的平稳性、可靠性以及换向精度都较差。</a:t>
            </a:r>
          </a:p>
        </p:txBody>
      </p:sp>
      <p:pic>
        <p:nvPicPr>
          <p:cNvPr id="62468"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11404"/>
          <a:stretch>
            <a:fillRect/>
          </a:stretch>
        </p:blipFill>
        <p:spPr bwMode="auto">
          <a:xfrm>
            <a:off x="5292725" y="1487488"/>
            <a:ext cx="3513138" cy="4303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469" name="矩形 16"/>
          <p:cNvSpPr>
            <a:spLocks noChangeArrowheads="1"/>
          </p:cNvSpPr>
          <p:nvPr/>
        </p:nvSpPr>
        <p:spPr bwMode="auto">
          <a:xfrm>
            <a:off x="5697538" y="5988050"/>
            <a:ext cx="279241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zh-CN" altLang="en-US" sz="1800">
                <a:latin typeface="微软雅黑" panose="020B0503020204020204" pitchFamily="34" charset="-122"/>
                <a:ea typeface="微软雅黑" panose="020B0503020204020204" pitchFamily="34" charset="-122"/>
              </a:rPr>
              <a:t>用行程阀的速度换接回路 </a:t>
            </a:r>
          </a:p>
        </p:txBody>
      </p:sp>
      <p:sp>
        <p:nvSpPr>
          <p:cNvPr id="7" name="Rectangle 12"/>
          <p:cNvSpPr>
            <a:spLocks noChangeArrowheads="1"/>
          </p:cNvSpPr>
          <p:nvPr/>
        </p:nvSpPr>
        <p:spPr bwMode="auto">
          <a:xfrm>
            <a:off x="3779912" y="188640"/>
            <a:ext cx="4953000" cy="641350"/>
          </a:xfrm>
          <a:prstGeom prst="rect">
            <a:avLst/>
          </a:prstGeom>
          <a:noFill/>
          <a:ln w="9525">
            <a:noFill/>
            <a:miter lim="800000"/>
            <a:headEnd/>
            <a:tailEnd/>
          </a:ln>
        </p:spPr>
        <p:txBody>
          <a:bodyPr>
            <a:spAutoFit/>
          </a:bodyPr>
          <a:lstStyle/>
          <a:p>
            <a:pPr eaLnBrk="1" hangingPunct="1">
              <a:defRPr/>
            </a:pPr>
            <a:r>
              <a:rPr lang="en-US" altLang="zh-CN" sz="3600" b="1" dirty="0">
                <a:latin typeface="+mj-ea"/>
                <a:ea typeface="+mj-ea"/>
              </a:rPr>
              <a:t>§9</a:t>
            </a:r>
            <a:r>
              <a:rPr lang="en-US" altLang="zh-CN" sz="3600" b="1" dirty="0">
                <a:latin typeface="+mn-ea"/>
                <a:ea typeface="+mn-ea"/>
              </a:rPr>
              <a:t>.3.2 </a:t>
            </a:r>
            <a:r>
              <a:rPr lang="zh-CN" altLang="en-US" sz="3600" b="1" dirty="0">
                <a:latin typeface="+mn-ea"/>
                <a:ea typeface="+mn-ea"/>
              </a:rPr>
              <a:t>速度换接回路</a:t>
            </a:r>
          </a:p>
        </p:txBody>
      </p:sp>
    </p:spTree>
    <p:extLst>
      <p:ext uri="{BB962C8B-B14F-4D97-AF65-F5344CB8AC3E}">
        <p14:creationId xmlns:p14="http://schemas.microsoft.com/office/powerpoint/2010/main" val="389589218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矩形 1"/>
          <p:cNvSpPr>
            <a:spLocks noChangeArrowheads="1"/>
          </p:cNvSpPr>
          <p:nvPr/>
        </p:nvSpPr>
        <p:spPr bwMode="auto">
          <a:xfrm>
            <a:off x="1907705" y="2276475"/>
            <a:ext cx="4680519"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kumimoji="1" sz="2400">
                <a:solidFill>
                  <a:schemeClr val="tx1"/>
                </a:solidFill>
                <a:latin typeface="Times New Roman" panose="02020603050405020304" pitchFamily="18" charset="0"/>
                <a:ea typeface="宋体" panose="02010600030101010101" pitchFamily="2" charset="-122"/>
              </a:defRPr>
            </a:lvl1pPr>
            <a:lvl2pPr marL="742950" indent="-285750">
              <a:defRPr kumimoji="1" sz="2400">
                <a:solidFill>
                  <a:schemeClr val="tx1"/>
                </a:solidFill>
                <a:latin typeface="Times New Roman" panose="02020603050405020304" pitchFamily="18" charset="0"/>
                <a:ea typeface="宋体" panose="02010600030101010101" pitchFamily="2" charset="-122"/>
              </a:defRPr>
            </a:lvl2pPr>
            <a:lvl3pPr marL="1143000" indent="-228600">
              <a:defRPr kumimoji="1" sz="2400">
                <a:solidFill>
                  <a:schemeClr val="tx1"/>
                </a:solidFill>
                <a:latin typeface="Times New Roman" panose="02020603050405020304" pitchFamily="18" charset="0"/>
                <a:ea typeface="宋体" panose="02010600030101010101" pitchFamily="2" charset="-122"/>
              </a:defRPr>
            </a:lvl3pPr>
            <a:lvl4pPr marL="1600200" indent="-228600">
              <a:defRPr kumimoji="1" sz="2400">
                <a:solidFill>
                  <a:schemeClr val="tx1"/>
                </a:solidFill>
                <a:latin typeface="Times New Roman" panose="02020603050405020304" pitchFamily="18" charset="0"/>
                <a:ea typeface="宋体" panose="02010600030101010101" pitchFamily="2" charset="-122"/>
              </a:defRPr>
            </a:lvl4pPr>
            <a:lvl5pPr marL="2057400" indent="-228600">
              <a:defRPr kumimoji="1"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Times New Roman" panose="02020603050405020304" pitchFamily="18" charset="0"/>
                <a:ea typeface="宋体" panose="02010600030101010101" pitchFamily="2" charset="-122"/>
              </a:defRPr>
            </a:lvl9pPr>
          </a:lstStyle>
          <a:p>
            <a:pPr marL="444500" indent="-444500" eaLnBrk="1" hangingPunct="1">
              <a:lnSpc>
                <a:spcPct val="200000"/>
              </a:lnSpc>
              <a:buFont typeface="Wingdings" panose="05000000000000000000" pitchFamily="2" charset="2"/>
              <a:buChar char="l"/>
            </a:pPr>
            <a:r>
              <a:rPr lang="en-US" altLang="zh-CN" sz="3200" dirty="0"/>
              <a:t>9-1</a:t>
            </a:r>
            <a:r>
              <a:rPr lang="zh-CN" altLang="en-US" sz="3200" dirty="0"/>
              <a:t>、</a:t>
            </a:r>
            <a:r>
              <a:rPr lang="en-US" altLang="zh-CN" sz="3200" dirty="0"/>
              <a:t>9-5</a:t>
            </a:r>
            <a:r>
              <a:rPr lang="zh-CN" altLang="en-US" sz="3200" dirty="0"/>
              <a:t>、</a:t>
            </a:r>
            <a:r>
              <a:rPr lang="en-US" altLang="zh-CN" sz="3200" dirty="0"/>
              <a:t>9-7</a:t>
            </a:r>
            <a:r>
              <a:rPr lang="zh-CN" altLang="en-US" sz="3200" dirty="0"/>
              <a:t>、</a:t>
            </a:r>
            <a:r>
              <a:rPr lang="en-US" altLang="zh-CN" sz="3200" dirty="0"/>
              <a:t>9-8</a:t>
            </a:r>
            <a:r>
              <a:rPr lang="zh-CN" altLang="en-US" sz="3200" dirty="0"/>
              <a:t>、</a:t>
            </a:r>
            <a:r>
              <a:rPr lang="en-US" altLang="zh-CN" sz="3200" dirty="0"/>
              <a:t>9-9</a:t>
            </a:r>
            <a:r>
              <a:rPr lang="zh-CN" altLang="en-US" sz="3200" dirty="0"/>
              <a:t>、</a:t>
            </a:r>
            <a:r>
              <a:rPr lang="en-US" altLang="zh-CN" sz="3200" dirty="0"/>
              <a:t>9-12</a:t>
            </a:r>
            <a:r>
              <a:rPr lang="zh-CN" altLang="en-US" sz="3200" dirty="0"/>
              <a:t>、</a:t>
            </a:r>
            <a:r>
              <a:rPr lang="en-US" altLang="zh-CN" sz="3200" dirty="0"/>
              <a:t>9-13</a:t>
            </a:r>
          </a:p>
        </p:txBody>
      </p:sp>
      <p:sp>
        <p:nvSpPr>
          <p:cNvPr id="3" name="Rectangle 12"/>
          <p:cNvSpPr>
            <a:spLocks noChangeArrowheads="1"/>
          </p:cNvSpPr>
          <p:nvPr/>
        </p:nvSpPr>
        <p:spPr bwMode="auto">
          <a:xfrm>
            <a:off x="2915816" y="1412776"/>
            <a:ext cx="2159000" cy="523875"/>
          </a:xfrm>
          <a:prstGeom prst="rect">
            <a:avLst/>
          </a:prstGeom>
          <a:noFill/>
          <a:ln w="9525">
            <a:noFill/>
            <a:miter lim="800000"/>
            <a:headEnd/>
            <a:tailEnd/>
          </a:ln>
          <a:effectLst/>
        </p:spPr>
        <p:txBody>
          <a:bodyPr>
            <a:spAutoFit/>
          </a:bodyPr>
          <a:lstStyle/>
          <a:p>
            <a:pPr algn="ctr" eaLnBrk="1" hangingPunct="1">
              <a:defRPr/>
            </a:pPr>
            <a:r>
              <a:rPr lang="zh-CN" altLang="en-US" sz="2800" b="1" dirty="0">
                <a:solidFill>
                  <a:srgbClr val="FF0000"/>
                </a:solidFill>
                <a:latin typeface="+mj-ea"/>
                <a:ea typeface="+mj-ea"/>
              </a:rPr>
              <a:t>作业</a:t>
            </a:r>
          </a:p>
        </p:txBody>
      </p:sp>
    </p:spTree>
    <p:extLst>
      <p:ext uri="{BB962C8B-B14F-4D97-AF65-F5344CB8AC3E}">
        <p14:creationId xmlns:p14="http://schemas.microsoft.com/office/powerpoint/2010/main" val="161327550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15"/>
          <p:cNvSpPr>
            <a:spLocks noChangeArrowheads="1"/>
          </p:cNvSpPr>
          <p:nvPr/>
        </p:nvSpPr>
        <p:spPr bwMode="auto">
          <a:xfrm>
            <a:off x="107950" y="1154113"/>
            <a:ext cx="646906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spcBef>
                <a:spcPct val="50000"/>
              </a:spcBef>
              <a:buClrTx/>
              <a:buSzTx/>
              <a:buNone/>
            </a:pPr>
            <a:r>
              <a:rPr lang="en-US" altLang="zh-CN" sz="2800" b="1" dirty="0">
                <a:solidFill>
                  <a:srgbClr val="FF9900"/>
                </a:solidFill>
                <a:effectLst>
                  <a:outerShdw blurRad="38100" dist="38100" dir="2700000" algn="tl">
                    <a:srgbClr val="000000"/>
                  </a:outerShdw>
                </a:effectLst>
                <a:latin typeface="Arial" charset="0"/>
                <a:ea typeface="仿宋_GB2312" pitchFamily="49" charset="-122"/>
              </a:rPr>
              <a:t>2</a:t>
            </a:r>
            <a:r>
              <a:rPr lang="zh-CN" altLang="en-US" sz="2800" b="1" dirty="0">
                <a:solidFill>
                  <a:srgbClr val="FF9900"/>
                </a:solidFill>
                <a:effectLst>
                  <a:outerShdw blurRad="38100" dist="38100" dir="2700000" algn="tl">
                    <a:srgbClr val="000000"/>
                  </a:outerShdw>
                </a:effectLst>
                <a:latin typeface="Arial" charset="0"/>
                <a:ea typeface="仿宋_GB2312" pitchFamily="49" charset="-122"/>
              </a:rPr>
              <a:t>）速度换接回路</a:t>
            </a:r>
            <a:r>
              <a:rPr lang="en-US" altLang="zh-CN" sz="2800" b="1" dirty="0">
                <a:solidFill>
                  <a:srgbClr val="FF9900"/>
                </a:solidFill>
                <a:effectLst>
                  <a:outerShdw blurRad="38100" dist="38100" dir="2700000" algn="tl">
                    <a:srgbClr val="000000"/>
                  </a:outerShdw>
                </a:effectLst>
                <a:latin typeface="Arial" charset="0"/>
                <a:ea typeface="仿宋_GB2312" pitchFamily="49" charset="-122"/>
              </a:rPr>
              <a:t>—</a:t>
            </a:r>
            <a:r>
              <a:rPr lang="zh-CN" altLang="en-US" sz="2800" b="1" dirty="0">
                <a:solidFill>
                  <a:srgbClr val="FF9900"/>
                </a:solidFill>
                <a:effectLst>
                  <a:outerShdw blurRad="38100" dist="38100" dir="2700000" algn="tl">
                    <a:srgbClr val="000000"/>
                  </a:outerShdw>
                </a:effectLst>
                <a:latin typeface="Arial" charset="0"/>
                <a:ea typeface="仿宋_GB2312" pitchFamily="49" charset="-122"/>
              </a:rPr>
              <a:t>两种慢速的换接回路</a:t>
            </a:r>
          </a:p>
        </p:txBody>
      </p:sp>
      <p:sp>
        <p:nvSpPr>
          <p:cNvPr id="63491" name="矩形 8"/>
          <p:cNvSpPr>
            <a:spLocks noChangeArrowheads="1"/>
          </p:cNvSpPr>
          <p:nvPr/>
        </p:nvSpPr>
        <p:spPr bwMode="auto">
          <a:xfrm>
            <a:off x="468313" y="2205038"/>
            <a:ext cx="3649662" cy="3970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lnSpc>
                <a:spcPct val="150000"/>
              </a:lnSpc>
              <a:spcBef>
                <a:spcPct val="0"/>
              </a:spcBef>
              <a:buClrTx/>
              <a:buSzTx/>
              <a:buFontTx/>
              <a:buNone/>
            </a:pPr>
            <a:r>
              <a:rPr lang="zh-CN" altLang="en-US" sz="2400" b="1">
                <a:latin typeface="楷体_GB2312" pitchFamily="49" charset="-122"/>
                <a:ea typeface="楷体_GB2312" pitchFamily="49" charset="-122"/>
              </a:rPr>
              <a:t>图示为用两个调速阀来实现不同工进速度的换接回路。</a:t>
            </a:r>
            <a:r>
              <a:rPr lang="en-US" altLang="zh-CN" sz="2400" b="1">
                <a:latin typeface="楷体_GB2312" pitchFamily="49" charset="-122"/>
                <a:ea typeface="楷体_GB2312" pitchFamily="49" charset="-122"/>
              </a:rPr>
              <a:t>a</a:t>
            </a:r>
            <a:r>
              <a:rPr lang="zh-CN" altLang="en-US" sz="2400" b="1">
                <a:latin typeface="楷体_GB2312" pitchFamily="49" charset="-122"/>
                <a:ea typeface="楷体_GB2312" pitchFamily="49" charset="-122"/>
              </a:rPr>
              <a:t>）图中的两个调速阀并联，由换向阀实现换接。</a:t>
            </a:r>
            <a:r>
              <a:rPr lang="zh-CN" altLang="en-US" sz="2400" b="1">
                <a:solidFill>
                  <a:srgbClr val="FF0000"/>
                </a:solidFill>
                <a:latin typeface="楷体_GB2312" pitchFamily="49" charset="-122"/>
                <a:ea typeface="楷体_GB2312" pitchFamily="49" charset="-122"/>
              </a:rPr>
              <a:t>它不宜用于在工作过程中的速度换接，只可用在速度预选的场合。</a:t>
            </a:r>
          </a:p>
        </p:txBody>
      </p:sp>
      <p:pic>
        <p:nvPicPr>
          <p:cNvPr id="63492" name="Picture 2"/>
          <p:cNvPicPr>
            <a:picLocks noChangeAspect="1" noChangeArrowheads="1"/>
          </p:cNvPicPr>
          <p:nvPr/>
        </p:nvPicPr>
        <p:blipFill>
          <a:blip r:embed="rId2">
            <a:extLst>
              <a:ext uri="{28A0092B-C50C-407E-A947-70E740481C1C}">
                <a14:useLocalDpi xmlns:a14="http://schemas.microsoft.com/office/drawing/2010/main" val="0"/>
              </a:ext>
            </a:extLst>
          </a:blip>
          <a:srcRect b="10655"/>
          <a:stretch>
            <a:fillRect/>
          </a:stretch>
        </p:blipFill>
        <p:spPr bwMode="auto">
          <a:xfrm>
            <a:off x="4427538" y="1916113"/>
            <a:ext cx="4503737" cy="3884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3" name="矩形 16"/>
          <p:cNvSpPr>
            <a:spLocks noChangeArrowheads="1"/>
          </p:cNvSpPr>
          <p:nvPr/>
        </p:nvSpPr>
        <p:spPr bwMode="auto">
          <a:xfrm>
            <a:off x="5245100" y="5916613"/>
            <a:ext cx="33226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en-US" altLang="zh-CN" sz="1800">
                <a:latin typeface="微软雅黑" panose="020B0503020204020204" pitchFamily="34" charset="-122"/>
                <a:ea typeface="微软雅黑" panose="020B0503020204020204" pitchFamily="34" charset="-122"/>
              </a:rPr>
              <a:t> </a:t>
            </a:r>
            <a:r>
              <a:rPr lang="zh-CN" altLang="en-US" sz="1800">
                <a:latin typeface="微软雅黑" panose="020B0503020204020204" pitchFamily="34" charset="-122"/>
                <a:ea typeface="微软雅黑" panose="020B0503020204020204" pitchFamily="34" charset="-122"/>
              </a:rPr>
              <a:t>用两个调速阀的速度换接回路 </a:t>
            </a:r>
          </a:p>
        </p:txBody>
      </p:sp>
      <p:sp>
        <p:nvSpPr>
          <p:cNvPr id="7" name="Rectangle 12"/>
          <p:cNvSpPr>
            <a:spLocks noChangeArrowheads="1"/>
          </p:cNvSpPr>
          <p:nvPr/>
        </p:nvSpPr>
        <p:spPr bwMode="auto">
          <a:xfrm>
            <a:off x="3779912" y="188640"/>
            <a:ext cx="4953000" cy="641350"/>
          </a:xfrm>
          <a:prstGeom prst="rect">
            <a:avLst/>
          </a:prstGeom>
          <a:noFill/>
          <a:ln w="9525">
            <a:noFill/>
            <a:miter lim="800000"/>
            <a:headEnd/>
            <a:tailEnd/>
          </a:ln>
        </p:spPr>
        <p:txBody>
          <a:bodyPr>
            <a:spAutoFit/>
          </a:bodyPr>
          <a:lstStyle/>
          <a:p>
            <a:pPr eaLnBrk="1" hangingPunct="1">
              <a:defRPr/>
            </a:pPr>
            <a:r>
              <a:rPr lang="en-US" altLang="zh-CN" sz="3600" b="1" dirty="0">
                <a:latin typeface="+mj-ea"/>
                <a:ea typeface="+mj-ea"/>
              </a:rPr>
              <a:t>§9</a:t>
            </a:r>
            <a:r>
              <a:rPr lang="en-US" altLang="zh-CN" sz="3600" b="1" dirty="0">
                <a:latin typeface="+mn-ea"/>
                <a:ea typeface="+mn-ea"/>
              </a:rPr>
              <a:t>.3.2 </a:t>
            </a:r>
            <a:r>
              <a:rPr lang="zh-CN" altLang="en-US" sz="3600" b="1" dirty="0">
                <a:latin typeface="+mn-ea"/>
                <a:ea typeface="+mn-ea"/>
              </a:rPr>
              <a:t>速度换接回路</a:t>
            </a:r>
          </a:p>
        </p:txBody>
      </p:sp>
    </p:spTree>
    <p:extLst>
      <p:ext uri="{BB962C8B-B14F-4D97-AF65-F5344CB8AC3E}">
        <p14:creationId xmlns:p14="http://schemas.microsoft.com/office/powerpoint/2010/main" val="40817426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5"/>
          <p:cNvSpPr>
            <a:spLocks noChangeArrowheads="1"/>
          </p:cNvSpPr>
          <p:nvPr/>
        </p:nvSpPr>
        <p:spPr bwMode="auto">
          <a:xfrm>
            <a:off x="112713" y="990600"/>
            <a:ext cx="646906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50000"/>
              </a:spcBef>
              <a:buClrTx/>
              <a:buSzTx/>
              <a:buNone/>
            </a:pPr>
            <a:r>
              <a:rPr lang="en-US" altLang="zh-CN" sz="2800" b="1" dirty="0">
                <a:solidFill>
                  <a:srgbClr val="FF9900"/>
                </a:solidFill>
                <a:effectLst>
                  <a:outerShdw blurRad="38100" dist="38100" dir="2700000" algn="tl">
                    <a:srgbClr val="000000"/>
                  </a:outerShdw>
                </a:effectLst>
                <a:latin typeface="Arial" charset="0"/>
                <a:ea typeface="仿宋_GB2312" pitchFamily="49" charset="-122"/>
              </a:rPr>
              <a:t>2</a:t>
            </a:r>
            <a:r>
              <a:rPr lang="zh-CN" altLang="en-US" sz="2800" b="1" dirty="0">
                <a:solidFill>
                  <a:srgbClr val="FF9900"/>
                </a:solidFill>
                <a:effectLst>
                  <a:outerShdw blurRad="38100" dist="38100" dir="2700000" algn="tl">
                    <a:srgbClr val="000000"/>
                  </a:outerShdw>
                </a:effectLst>
                <a:latin typeface="Arial" charset="0"/>
                <a:ea typeface="仿宋_GB2312" pitchFamily="49" charset="-122"/>
              </a:rPr>
              <a:t>）速度换接回路</a:t>
            </a:r>
            <a:r>
              <a:rPr lang="en-US" altLang="zh-CN" sz="2800" b="1" dirty="0">
                <a:solidFill>
                  <a:srgbClr val="FF9900"/>
                </a:solidFill>
                <a:effectLst>
                  <a:outerShdw blurRad="38100" dist="38100" dir="2700000" algn="tl">
                    <a:srgbClr val="000000"/>
                  </a:outerShdw>
                </a:effectLst>
                <a:latin typeface="Arial" charset="0"/>
                <a:ea typeface="仿宋_GB2312" pitchFamily="49" charset="-122"/>
              </a:rPr>
              <a:t>—</a:t>
            </a:r>
            <a:r>
              <a:rPr lang="zh-CN" altLang="en-US" sz="2800" b="1" dirty="0">
                <a:solidFill>
                  <a:srgbClr val="FF9900"/>
                </a:solidFill>
                <a:effectLst>
                  <a:outerShdw blurRad="38100" dist="38100" dir="2700000" algn="tl">
                    <a:srgbClr val="000000"/>
                  </a:outerShdw>
                </a:effectLst>
                <a:latin typeface="Arial" charset="0"/>
                <a:ea typeface="仿宋_GB2312" pitchFamily="49" charset="-122"/>
              </a:rPr>
              <a:t>两种慢速的换接回路</a:t>
            </a:r>
          </a:p>
        </p:txBody>
      </p:sp>
      <p:sp>
        <p:nvSpPr>
          <p:cNvPr id="64515" name="矩形 8"/>
          <p:cNvSpPr>
            <a:spLocks noChangeArrowheads="1"/>
          </p:cNvSpPr>
          <p:nvPr/>
        </p:nvSpPr>
        <p:spPr bwMode="auto">
          <a:xfrm>
            <a:off x="395288" y="1628775"/>
            <a:ext cx="4068762"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lnSpc>
                <a:spcPct val="150000"/>
              </a:lnSpc>
              <a:spcBef>
                <a:spcPct val="0"/>
              </a:spcBef>
              <a:buClrTx/>
              <a:buSzTx/>
              <a:buFontTx/>
              <a:buNone/>
            </a:pPr>
            <a:r>
              <a:rPr lang="zh-CN" altLang="en-US" sz="2400" b="1">
                <a:latin typeface="楷体_GB2312" pitchFamily="49" charset="-122"/>
                <a:ea typeface="楷体_GB2312" pitchFamily="49" charset="-122"/>
              </a:rPr>
              <a:t> </a:t>
            </a:r>
            <a:r>
              <a:rPr lang="en-US" altLang="zh-CN" sz="2400" b="1">
                <a:latin typeface="楷体_GB2312" pitchFamily="49" charset="-122"/>
                <a:ea typeface="楷体_GB2312" pitchFamily="49" charset="-122"/>
              </a:rPr>
              <a:t>b</a:t>
            </a:r>
            <a:r>
              <a:rPr lang="zh-CN" altLang="en-US" sz="2400" b="1">
                <a:latin typeface="楷体_GB2312" pitchFamily="49" charset="-122"/>
                <a:ea typeface="楷体_GB2312" pitchFamily="49" charset="-122"/>
              </a:rPr>
              <a:t>）图所示为两调速阀串联的速度换接回路。在这种回路中的调速阀</a:t>
            </a:r>
            <a:r>
              <a:rPr lang="en-US" altLang="zh-CN" sz="2400" b="1">
                <a:latin typeface="楷体_GB2312" pitchFamily="49" charset="-122"/>
                <a:ea typeface="楷体_GB2312" pitchFamily="49" charset="-122"/>
              </a:rPr>
              <a:t>A</a:t>
            </a:r>
            <a:r>
              <a:rPr lang="zh-CN" altLang="en-US" sz="2400" b="1">
                <a:latin typeface="楷体_GB2312" pitchFamily="49" charset="-122"/>
                <a:ea typeface="楷体_GB2312" pitchFamily="49" charset="-122"/>
              </a:rPr>
              <a:t>一直处于工作状态</a:t>
            </a:r>
            <a:r>
              <a:rPr lang="en-US" altLang="zh-CN" sz="2400" b="1">
                <a:latin typeface="楷体_GB2312" pitchFamily="49" charset="-122"/>
                <a:ea typeface="楷体_GB2312" pitchFamily="49" charset="-122"/>
              </a:rPr>
              <a:t>,</a:t>
            </a:r>
            <a:r>
              <a:rPr lang="zh-CN" altLang="en-US" sz="2400" b="1">
                <a:latin typeface="楷体_GB2312" pitchFamily="49" charset="-122"/>
                <a:ea typeface="楷体_GB2312" pitchFamily="49" charset="-122"/>
              </a:rPr>
              <a:t>它在速度换接时限制着进入调速阀</a:t>
            </a:r>
            <a:r>
              <a:rPr lang="en-US" altLang="zh-CN" sz="2400" b="1">
                <a:latin typeface="楷体_GB2312" pitchFamily="49" charset="-122"/>
                <a:ea typeface="楷体_GB2312" pitchFamily="49" charset="-122"/>
              </a:rPr>
              <a:t>B</a:t>
            </a:r>
            <a:r>
              <a:rPr lang="zh-CN" altLang="en-US" sz="2400" b="1">
                <a:latin typeface="楷体_GB2312" pitchFamily="49" charset="-122"/>
                <a:ea typeface="楷体_GB2312" pitchFamily="49" charset="-122"/>
              </a:rPr>
              <a:t>的流量</a:t>
            </a:r>
            <a:r>
              <a:rPr lang="en-US" altLang="zh-CN" sz="2400" b="1">
                <a:latin typeface="楷体_GB2312" pitchFamily="49" charset="-122"/>
                <a:ea typeface="楷体_GB2312" pitchFamily="49" charset="-122"/>
              </a:rPr>
              <a:t>,</a:t>
            </a:r>
            <a:r>
              <a:rPr lang="zh-CN" altLang="en-US" sz="2400" b="1">
                <a:solidFill>
                  <a:srgbClr val="FF0000"/>
                </a:solidFill>
                <a:latin typeface="楷体_GB2312" pitchFamily="49" charset="-122"/>
                <a:ea typeface="楷体_GB2312" pitchFamily="49" charset="-122"/>
              </a:rPr>
              <a:t>因此它的速度换接平稳性较好，但由于油液经过两个调速阀</a:t>
            </a:r>
            <a:r>
              <a:rPr lang="en-US" altLang="zh-CN" sz="2400" b="1">
                <a:solidFill>
                  <a:srgbClr val="FF0000"/>
                </a:solidFill>
                <a:latin typeface="楷体_GB2312" pitchFamily="49" charset="-122"/>
                <a:ea typeface="楷体_GB2312" pitchFamily="49" charset="-122"/>
              </a:rPr>
              <a:t>,</a:t>
            </a:r>
            <a:r>
              <a:rPr lang="zh-CN" altLang="en-US" sz="2400" b="1">
                <a:solidFill>
                  <a:srgbClr val="FF0000"/>
                </a:solidFill>
                <a:latin typeface="楷体_GB2312" pitchFamily="49" charset="-122"/>
                <a:ea typeface="楷体_GB2312" pitchFamily="49" charset="-122"/>
              </a:rPr>
              <a:t>所以能量损失较大。</a:t>
            </a:r>
          </a:p>
        </p:txBody>
      </p:sp>
      <p:pic>
        <p:nvPicPr>
          <p:cNvPr id="64516" name="Picture 2"/>
          <p:cNvPicPr>
            <a:picLocks noChangeAspect="1" noChangeArrowheads="1"/>
          </p:cNvPicPr>
          <p:nvPr/>
        </p:nvPicPr>
        <p:blipFill>
          <a:blip r:embed="rId2">
            <a:extLst>
              <a:ext uri="{28A0092B-C50C-407E-A947-70E740481C1C}">
                <a14:useLocalDpi xmlns:a14="http://schemas.microsoft.com/office/drawing/2010/main" val="0"/>
              </a:ext>
            </a:extLst>
          </a:blip>
          <a:srcRect b="10655"/>
          <a:stretch>
            <a:fillRect/>
          </a:stretch>
        </p:blipFill>
        <p:spPr bwMode="auto">
          <a:xfrm>
            <a:off x="4525963" y="1822450"/>
            <a:ext cx="4618037" cy="39830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4517" name="矩形 16"/>
          <p:cNvSpPr>
            <a:spLocks noChangeArrowheads="1"/>
          </p:cNvSpPr>
          <p:nvPr/>
        </p:nvSpPr>
        <p:spPr bwMode="auto">
          <a:xfrm>
            <a:off x="5292725" y="6021388"/>
            <a:ext cx="32543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zh-CN" altLang="en-US" sz="1800">
                <a:latin typeface="微软雅黑" panose="020B0503020204020204" pitchFamily="34" charset="-122"/>
                <a:ea typeface="微软雅黑" panose="020B0503020204020204" pitchFamily="34" charset="-122"/>
              </a:rPr>
              <a:t>用两个调速阀的速度换接回路 </a:t>
            </a:r>
          </a:p>
        </p:txBody>
      </p:sp>
      <p:sp>
        <p:nvSpPr>
          <p:cNvPr id="7" name="Rectangle 12"/>
          <p:cNvSpPr>
            <a:spLocks noChangeArrowheads="1"/>
          </p:cNvSpPr>
          <p:nvPr/>
        </p:nvSpPr>
        <p:spPr bwMode="auto">
          <a:xfrm>
            <a:off x="3779912" y="188640"/>
            <a:ext cx="4953000" cy="641350"/>
          </a:xfrm>
          <a:prstGeom prst="rect">
            <a:avLst/>
          </a:prstGeom>
          <a:noFill/>
          <a:ln w="9525">
            <a:noFill/>
            <a:miter lim="800000"/>
            <a:headEnd/>
            <a:tailEnd/>
          </a:ln>
        </p:spPr>
        <p:txBody>
          <a:bodyPr>
            <a:spAutoFit/>
          </a:bodyPr>
          <a:lstStyle/>
          <a:p>
            <a:pPr eaLnBrk="1" hangingPunct="1">
              <a:defRPr/>
            </a:pPr>
            <a:r>
              <a:rPr lang="en-US" altLang="zh-CN" sz="3600" b="1" dirty="0">
                <a:latin typeface="+mj-ea"/>
                <a:ea typeface="+mj-ea"/>
              </a:rPr>
              <a:t>§9</a:t>
            </a:r>
            <a:r>
              <a:rPr lang="en-US" altLang="zh-CN" sz="3600" b="1" dirty="0">
                <a:latin typeface="+mn-ea"/>
                <a:ea typeface="+mn-ea"/>
              </a:rPr>
              <a:t>.3.2 </a:t>
            </a:r>
            <a:r>
              <a:rPr lang="zh-CN" altLang="en-US" sz="3600" b="1" dirty="0">
                <a:latin typeface="+mn-ea"/>
                <a:ea typeface="+mn-ea"/>
              </a:rPr>
              <a:t>速度换接回路</a:t>
            </a:r>
          </a:p>
        </p:txBody>
      </p:sp>
    </p:spTree>
    <p:extLst>
      <p:ext uri="{BB962C8B-B14F-4D97-AF65-F5344CB8AC3E}">
        <p14:creationId xmlns:p14="http://schemas.microsoft.com/office/powerpoint/2010/main" val="3911130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5"/>
          <p:cNvSpPr>
            <a:spLocks noChangeArrowheads="1"/>
          </p:cNvSpPr>
          <p:nvPr/>
        </p:nvSpPr>
        <p:spPr bwMode="auto">
          <a:xfrm>
            <a:off x="112713" y="990600"/>
            <a:ext cx="43524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50000"/>
              </a:spcBef>
              <a:buClrTx/>
              <a:buSzTx/>
              <a:buNone/>
            </a:pPr>
            <a:r>
              <a:rPr lang="en-US" altLang="zh-CN" sz="2800" b="1" dirty="0">
                <a:solidFill>
                  <a:srgbClr val="FF9900"/>
                </a:solidFill>
                <a:effectLst>
                  <a:outerShdw blurRad="38100" dist="38100" dir="2700000" algn="tl">
                    <a:srgbClr val="000000"/>
                  </a:outerShdw>
                </a:effectLst>
                <a:latin typeface="Arial" charset="0"/>
                <a:ea typeface="仿宋_GB2312" pitchFamily="49" charset="-122"/>
              </a:rPr>
              <a:t>1</a:t>
            </a:r>
            <a:r>
              <a:rPr lang="zh-CN" altLang="en-US" sz="2800" b="1" dirty="0">
                <a:solidFill>
                  <a:srgbClr val="FF9900"/>
                </a:solidFill>
                <a:effectLst>
                  <a:outerShdw blurRad="38100" dist="38100" dir="2700000" algn="tl">
                    <a:srgbClr val="000000"/>
                  </a:outerShdw>
                </a:effectLst>
                <a:latin typeface="Arial" charset="0"/>
                <a:ea typeface="仿宋_GB2312" pitchFamily="49" charset="-122"/>
              </a:rPr>
              <a:t>）往复直线运动换向回路</a:t>
            </a:r>
          </a:p>
        </p:txBody>
      </p:sp>
      <p:sp>
        <p:nvSpPr>
          <p:cNvPr id="64515" name="矩形 8"/>
          <p:cNvSpPr>
            <a:spLocks noChangeArrowheads="1"/>
          </p:cNvSpPr>
          <p:nvPr/>
        </p:nvSpPr>
        <p:spPr bwMode="auto">
          <a:xfrm>
            <a:off x="467544" y="1763992"/>
            <a:ext cx="2664296"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just" eaLnBrk="1" hangingPunct="1">
              <a:lnSpc>
                <a:spcPct val="150000"/>
              </a:lnSpc>
              <a:spcBef>
                <a:spcPct val="0"/>
              </a:spcBef>
              <a:buClrTx/>
              <a:buSzTx/>
              <a:buFontTx/>
              <a:buNone/>
            </a:pPr>
            <a:r>
              <a:rPr lang="zh-CN" altLang="en-US" sz="2400" b="1" dirty="0">
                <a:latin typeface="楷体_GB2312" pitchFamily="49" charset="-122"/>
                <a:ea typeface="楷体_GB2312" pitchFamily="49" charset="-122"/>
              </a:rPr>
              <a:t>时间控制制动式换向回路的主要优点：通过节流阀</a:t>
            </a:r>
            <a:r>
              <a:rPr lang="en-US" altLang="zh-CN" sz="2400" b="1" dirty="0">
                <a:latin typeface="楷体_GB2312" pitchFamily="49" charset="-122"/>
                <a:ea typeface="楷体_GB2312" pitchFamily="49" charset="-122"/>
              </a:rPr>
              <a:t>J</a:t>
            </a:r>
            <a:r>
              <a:rPr lang="en-US" altLang="zh-CN" sz="1200" b="1" dirty="0">
                <a:latin typeface="楷体_GB2312" pitchFamily="49" charset="-122"/>
                <a:ea typeface="楷体_GB2312" pitchFamily="49" charset="-122"/>
              </a:rPr>
              <a:t>1</a:t>
            </a:r>
            <a:r>
              <a:rPr lang="zh-CN" altLang="en-US" sz="2400" b="1" dirty="0">
                <a:latin typeface="楷体_GB2312" pitchFamily="49" charset="-122"/>
                <a:ea typeface="楷体_GB2312" pitchFamily="49" charset="-122"/>
              </a:rPr>
              <a:t>、</a:t>
            </a:r>
            <a:r>
              <a:rPr lang="en-US" altLang="zh-CN" sz="2400" b="1" dirty="0">
                <a:latin typeface="楷体_GB2312" pitchFamily="49" charset="-122"/>
                <a:ea typeface="楷体_GB2312" pitchFamily="49" charset="-122"/>
              </a:rPr>
              <a:t>J</a:t>
            </a:r>
            <a:r>
              <a:rPr lang="en-US" altLang="zh-CN" sz="1200" b="1" dirty="0">
                <a:latin typeface="楷体_GB2312" pitchFamily="49" charset="-122"/>
                <a:ea typeface="楷体_GB2312" pitchFamily="49" charset="-122"/>
              </a:rPr>
              <a:t>2</a:t>
            </a:r>
            <a:r>
              <a:rPr lang="zh-CN" altLang="en-US" sz="2400" b="1" dirty="0">
                <a:latin typeface="楷体_GB2312" pitchFamily="49" charset="-122"/>
                <a:ea typeface="楷体_GB2312" pitchFamily="49" charset="-122"/>
              </a:rPr>
              <a:t>的开口量调节。但换向精度不高。用于运动速度较高精度要求不高的场合，如平面磨床。</a:t>
            </a:r>
            <a:endParaRPr lang="zh-CN" altLang="en-US" sz="2400" b="1" dirty="0">
              <a:solidFill>
                <a:srgbClr val="FF0000"/>
              </a:solidFill>
              <a:latin typeface="楷体_GB2312" pitchFamily="49" charset="-122"/>
              <a:ea typeface="楷体_GB2312" pitchFamily="49" charset="-122"/>
            </a:endParaRPr>
          </a:p>
        </p:txBody>
      </p:sp>
      <p:sp>
        <p:nvSpPr>
          <p:cNvPr id="64517" name="矩形 16"/>
          <p:cNvSpPr>
            <a:spLocks noChangeArrowheads="1"/>
          </p:cNvSpPr>
          <p:nvPr/>
        </p:nvSpPr>
        <p:spPr bwMode="auto">
          <a:xfrm>
            <a:off x="5076056" y="6147383"/>
            <a:ext cx="29516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zh-CN" altLang="en-US" sz="1800" dirty="0">
                <a:latin typeface="微软雅黑" panose="020B0503020204020204" pitchFamily="34" charset="-122"/>
                <a:ea typeface="微软雅黑" panose="020B0503020204020204" pitchFamily="34" charset="-122"/>
              </a:rPr>
              <a:t>时间控制制动式换向回路</a:t>
            </a:r>
          </a:p>
        </p:txBody>
      </p:sp>
      <p:sp>
        <p:nvSpPr>
          <p:cNvPr id="7" name="Rectangle 12"/>
          <p:cNvSpPr>
            <a:spLocks noChangeArrowheads="1"/>
          </p:cNvSpPr>
          <p:nvPr/>
        </p:nvSpPr>
        <p:spPr bwMode="auto">
          <a:xfrm>
            <a:off x="2879304" y="94097"/>
            <a:ext cx="6264696" cy="646331"/>
          </a:xfrm>
          <a:prstGeom prst="rect">
            <a:avLst/>
          </a:prstGeom>
          <a:noFill/>
          <a:ln w="9525">
            <a:noFill/>
            <a:miter lim="800000"/>
            <a:headEnd/>
            <a:tailEnd/>
          </a:ln>
        </p:spPr>
        <p:txBody>
          <a:bodyPr wrap="square">
            <a:spAutoFit/>
          </a:bodyPr>
          <a:lstStyle/>
          <a:p>
            <a:pPr eaLnBrk="1" hangingPunct="1">
              <a:defRPr/>
            </a:pPr>
            <a:r>
              <a:rPr lang="en-US" altLang="zh-CN" sz="3600" b="1" dirty="0">
                <a:latin typeface="+mj-ea"/>
                <a:ea typeface="+mj-ea"/>
              </a:rPr>
              <a:t>§9</a:t>
            </a:r>
            <a:r>
              <a:rPr lang="en-US" altLang="zh-CN" sz="3600" b="1" dirty="0">
                <a:latin typeface="+mn-ea"/>
                <a:ea typeface="+mn-ea"/>
              </a:rPr>
              <a:t>.4 </a:t>
            </a:r>
            <a:r>
              <a:rPr lang="zh-CN" altLang="en-US" sz="3600" b="1" dirty="0">
                <a:latin typeface="+mn-ea"/>
                <a:ea typeface="+mn-ea"/>
              </a:rPr>
              <a:t>换向回路和锁紧回路</a:t>
            </a:r>
          </a:p>
        </p:txBody>
      </p:sp>
      <p:pic>
        <p:nvPicPr>
          <p:cNvPr id="2" name="图片 1"/>
          <p:cNvPicPr>
            <a:picLocks noChangeAspect="1"/>
          </p:cNvPicPr>
          <p:nvPr/>
        </p:nvPicPr>
        <p:blipFill>
          <a:blip r:embed="rId2" cstate="print">
            <a:extLst>
              <a:ext uri="{BEBA8EAE-BF5A-486C-A8C5-ECC9F3942E4B}">
                <a14:imgProps xmlns:a14="http://schemas.microsoft.com/office/drawing/2010/main">
                  <a14:imgLayer r:embed="rId3">
                    <a14:imgEffect>
                      <a14:sharpenSoften amount="23000"/>
                    </a14:imgEffect>
                    <a14:imgEffect>
                      <a14:brightnessContrast bright="54000" contrast="7000"/>
                    </a14:imgEffect>
                  </a14:imgLayer>
                </a14:imgProps>
              </a:ext>
              <a:ext uri="{28A0092B-C50C-407E-A947-70E740481C1C}">
                <a14:useLocalDpi xmlns:a14="http://schemas.microsoft.com/office/drawing/2010/main" val="0"/>
              </a:ext>
            </a:extLst>
          </a:blip>
          <a:stretch>
            <a:fillRect/>
          </a:stretch>
        </p:blipFill>
        <p:spPr>
          <a:xfrm>
            <a:off x="3260129" y="1651033"/>
            <a:ext cx="5472783" cy="4496350"/>
          </a:xfrm>
          <a:prstGeom prst="rect">
            <a:avLst/>
          </a:prstGeom>
        </p:spPr>
      </p:pic>
    </p:spTree>
    <p:extLst>
      <p:ext uri="{BB962C8B-B14F-4D97-AF65-F5344CB8AC3E}">
        <p14:creationId xmlns:p14="http://schemas.microsoft.com/office/powerpoint/2010/main" val="989928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5"/>
          <p:cNvSpPr>
            <a:spLocks noChangeArrowheads="1"/>
          </p:cNvSpPr>
          <p:nvPr/>
        </p:nvSpPr>
        <p:spPr bwMode="auto">
          <a:xfrm>
            <a:off x="112713" y="990600"/>
            <a:ext cx="435247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50000"/>
              </a:spcBef>
              <a:buClrTx/>
              <a:buSzTx/>
              <a:buNone/>
            </a:pPr>
            <a:r>
              <a:rPr lang="en-US" altLang="zh-CN" sz="2800" b="1" dirty="0">
                <a:solidFill>
                  <a:srgbClr val="FF9900"/>
                </a:solidFill>
                <a:effectLst>
                  <a:outerShdw blurRad="38100" dist="38100" dir="2700000" algn="tl">
                    <a:srgbClr val="000000"/>
                  </a:outerShdw>
                </a:effectLst>
                <a:latin typeface="Arial" charset="0"/>
                <a:ea typeface="仿宋_GB2312" pitchFamily="49" charset="-122"/>
              </a:rPr>
              <a:t>1</a:t>
            </a:r>
            <a:r>
              <a:rPr lang="zh-CN" altLang="en-US" sz="2800" b="1" dirty="0">
                <a:solidFill>
                  <a:srgbClr val="FF9900"/>
                </a:solidFill>
                <a:effectLst>
                  <a:outerShdw blurRad="38100" dist="38100" dir="2700000" algn="tl">
                    <a:srgbClr val="000000"/>
                  </a:outerShdw>
                </a:effectLst>
                <a:latin typeface="Arial" charset="0"/>
                <a:ea typeface="仿宋_GB2312" pitchFamily="49" charset="-122"/>
              </a:rPr>
              <a:t>）往复直线运动换向回路</a:t>
            </a:r>
          </a:p>
        </p:txBody>
      </p:sp>
      <p:sp>
        <p:nvSpPr>
          <p:cNvPr id="64515" name="矩形 8"/>
          <p:cNvSpPr>
            <a:spLocks noChangeArrowheads="1"/>
          </p:cNvSpPr>
          <p:nvPr/>
        </p:nvSpPr>
        <p:spPr bwMode="auto">
          <a:xfrm>
            <a:off x="611560" y="1628800"/>
            <a:ext cx="2736304"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just" eaLnBrk="1" hangingPunct="1">
              <a:lnSpc>
                <a:spcPct val="150000"/>
              </a:lnSpc>
              <a:spcBef>
                <a:spcPct val="0"/>
              </a:spcBef>
              <a:buClrTx/>
              <a:buSzTx/>
              <a:buFontTx/>
              <a:buNone/>
            </a:pPr>
            <a:r>
              <a:rPr lang="zh-CN" altLang="en-US" sz="2400" b="1" dirty="0">
                <a:latin typeface="楷体_GB2312" pitchFamily="49" charset="-122"/>
                <a:ea typeface="楷体_GB2312" pitchFamily="49" charset="-122"/>
              </a:rPr>
              <a:t>行程控制制动式换向回路特点：主油路受阀</a:t>
            </a:r>
            <a:r>
              <a:rPr lang="en-US" altLang="zh-CN" sz="2400" b="1" dirty="0">
                <a:latin typeface="楷体_GB2312" pitchFamily="49" charset="-122"/>
                <a:ea typeface="楷体_GB2312" pitchFamily="49" charset="-122"/>
              </a:rPr>
              <a:t>3</a:t>
            </a:r>
            <a:r>
              <a:rPr lang="zh-CN" altLang="en-US" sz="2400" b="1" dirty="0">
                <a:latin typeface="楷体_GB2312" pitchFamily="49" charset="-122"/>
                <a:ea typeface="楷体_GB2312" pitchFamily="49" charset="-122"/>
              </a:rPr>
              <a:t>控制外，还受先导阀</a:t>
            </a:r>
            <a:r>
              <a:rPr lang="en-US" altLang="zh-CN" sz="2400" b="1" dirty="0">
                <a:latin typeface="楷体_GB2312" pitchFamily="49" charset="-122"/>
                <a:ea typeface="楷体_GB2312" pitchFamily="49" charset="-122"/>
              </a:rPr>
              <a:t>2</a:t>
            </a:r>
            <a:r>
              <a:rPr lang="zh-CN" altLang="en-US" sz="2400" b="1" dirty="0">
                <a:latin typeface="楷体_GB2312" pitchFamily="49" charset="-122"/>
                <a:ea typeface="楷体_GB2312" pitchFamily="49" charset="-122"/>
              </a:rPr>
              <a:t>控制先预制动，再换向。换向精度高。用于运动速度不大换向精度要求高的场合，如外圆磨床。</a:t>
            </a:r>
            <a:endParaRPr lang="zh-CN" altLang="en-US" sz="2400" b="1" dirty="0">
              <a:solidFill>
                <a:srgbClr val="FF0000"/>
              </a:solidFill>
              <a:latin typeface="楷体_GB2312" pitchFamily="49" charset="-122"/>
              <a:ea typeface="楷体_GB2312" pitchFamily="49" charset="-122"/>
            </a:endParaRPr>
          </a:p>
        </p:txBody>
      </p:sp>
      <p:sp>
        <p:nvSpPr>
          <p:cNvPr id="64517" name="矩形 16"/>
          <p:cNvSpPr>
            <a:spLocks noChangeArrowheads="1"/>
          </p:cNvSpPr>
          <p:nvPr/>
        </p:nvSpPr>
        <p:spPr bwMode="auto">
          <a:xfrm>
            <a:off x="5076056" y="6147383"/>
            <a:ext cx="295168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zh-CN" altLang="en-US" sz="1800" dirty="0">
                <a:latin typeface="微软雅黑" panose="020B0503020204020204" pitchFamily="34" charset="-122"/>
                <a:ea typeface="微软雅黑" panose="020B0503020204020204" pitchFamily="34" charset="-122"/>
              </a:rPr>
              <a:t>行程控制制动式换向回路</a:t>
            </a:r>
          </a:p>
        </p:txBody>
      </p:sp>
      <p:sp>
        <p:nvSpPr>
          <p:cNvPr id="7" name="Rectangle 12"/>
          <p:cNvSpPr>
            <a:spLocks noChangeArrowheads="1"/>
          </p:cNvSpPr>
          <p:nvPr/>
        </p:nvSpPr>
        <p:spPr bwMode="auto">
          <a:xfrm>
            <a:off x="2879304" y="94097"/>
            <a:ext cx="6264696" cy="646331"/>
          </a:xfrm>
          <a:prstGeom prst="rect">
            <a:avLst/>
          </a:prstGeom>
          <a:noFill/>
          <a:ln w="9525">
            <a:noFill/>
            <a:miter lim="800000"/>
            <a:headEnd/>
            <a:tailEnd/>
          </a:ln>
        </p:spPr>
        <p:txBody>
          <a:bodyPr wrap="square">
            <a:spAutoFit/>
          </a:bodyPr>
          <a:lstStyle/>
          <a:p>
            <a:pPr eaLnBrk="1" hangingPunct="1">
              <a:defRPr/>
            </a:pPr>
            <a:r>
              <a:rPr lang="en-US" altLang="zh-CN" sz="3600" b="1" dirty="0">
                <a:latin typeface="+mj-ea"/>
                <a:ea typeface="+mj-ea"/>
              </a:rPr>
              <a:t>§9</a:t>
            </a:r>
            <a:r>
              <a:rPr lang="en-US" altLang="zh-CN" sz="3600" b="1" dirty="0">
                <a:latin typeface="+mn-ea"/>
                <a:ea typeface="+mn-ea"/>
              </a:rPr>
              <a:t>.4 </a:t>
            </a:r>
            <a:r>
              <a:rPr lang="zh-CN" altLang="en-US" sz="3600" b="1" dirty="0">
                <a:latin typeface="+mn-ea"/>
                <a:ea typeface="+mn-ea"/>
              </a:rPr>
              <a:t>换向回路和锁紧回路</a:t>
            </a:r>
          </a:p>
        </p:txBody>
      </p:sp>
      <p:pic>
        <p:nvPicPr>
          <p:cNvPr id="3" name="图片 2"/>
          <p:cNvPicPr>
            <a:picLocks noChangeAspect="1"/>
          </p:cNvPicPr>
          <p:nvPr/>
        </p:nvPicPr>
        <p:blipFill>
          <a:blip r:embed="rId2" cstate="print">
            <a:extLst>
              <a:ext uri="{BEBA8EAE-BF5A-486C-A8C5-ECC9F3942E4B}">
                <a14:imgProps xmlns:a14="http://schemas.microsoft.com/office/drawing/2010/main">
                  <a14:imgLayer r:embed="rId3">
                    <a14:imgEffect>
                      <a14:sharpenSoften amount="5000"/>
                    </a14:imgEffect>
                    <a14:imgEffect>
                      <a14:brightnessContrast bright="28000" contrast="18000"/>
                    </a14:imgEffect>
                  </a14:imgLayer>
                </a14:imgProps>
              </a:ext>
              <a:ext uri="{28A0092B-C50C-407E-A947-70E740481C1C}">
                <a14:useLocalDpi xmlns:a14="http://schemas.microsoft.com/office/drawing/2010/main" val="0"/>
              </a:ext>
            </a:extLst>
          </a:blip>
          <a:stretch>
            <a:fillRect/>
          </a:stretch>
        </p:blipFill>
        <p:spPr>
          <a:xfrm>
            <a:off x="3419872" y="1763992"/>
            <a:ext cx="5424573" cy="4365104"/>
          </a:xfrm>
          <a:prstGeom prst="rect">
            <a:avLst/>
          </a:prstGeom>
        </p:spPr>
      </p:pic>
    </p:spTree>
    <p:extLst>
      <p:ext uri="{BB962C8B-B14F-4D97-AF65-F5344CB8AC3E}">
        <p14:creationId xmlns:p14="http://schemas.microsoft.com/office/powerpoint/2010/main" val="16716385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15"/>
          <p:cNvSpPr>
            <a:spLocks noChangeArrowheads="1"/>
          </p:cNvSpPr>
          <p:nvPr/>
        </p:nvSpPr>
        <p:spPr bwMode="auto">
          <a:xfrm>
            <a:off x="112713" y="990600"/>
            <a:ext cx="21884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50000"/>
              </a:spcBef>
              <a:buClrTx/>
              <a:buSzTx/>
              <a:buNone/>
            </a:pPr>
            <a:r>
              <a:rPr lang="en-US" altLang="zh-CN" sz="2800" b="1" dirty="0">
                <a:solidFill>
                  <a:srgbClr val="FF9900"/>
                </a:solidFill>
                <a:effectLst>
                  <a:outerShdw blurRad="38100" dist="38100" dir="2700000" algn="tl">
                    <a:srgbClr val="000000"/>
                  </a:outerShdw>
                </a:effectLst>
                <a:latin typeface="Arial" charset="0"/>
                <a:ea typeface="仿宋_GB2312" pitchFamily="49" charset="-122"/>
              </a:rPr>
              <a:t>2</a:t>
            </a:r>
            <a:r>
              <a:rPr lang="zh-CN" altLang="en-US" sz="2800" b="1" dirty="0">
                <a:solidFill>
                  <a:srgbClr val="FF9900"/>
                </a:solidFill>
                <a:effectLst>
                  <a:outerShdw blurRad="38100" dist="38100" dir="2700000" algn="tl">
                    <a:srgbClr val="000000"/>
                  </a:outerShdw>
                </a:effectLst>
                <a:latin typeface="Arial" charset="0"/>
                <a:ea typeface="仿宋_GB2312" pitchFamily="49" charset="-122"/>
              </a:rPr>
              <a:t>）锁紧回路</a:t>
            </a:r>
          </a:p>
        </p:txBody>
      </p:sp>
      <p:sp>
        <p:nvSpPr>
          <p:cNvPr id="64515" name="矩形 8"/>
          <p:cNvSpPr>
            <a:spLocks noChangeArrowheads="1"/>
          </p:cNvSpPr>
          <p:nvPr/>
        </p:nvSpPr>
        <p:spPr bwMode="auto">
          <a:xfrm>
            <a:off x="611560" y="1628800"/>
            <a:ext cx="2808312"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algn="just" eaLnBrk="1" hangingPunct="1">
              <a:lnSpc>
                <a:spcPct val="150000"/>
              </a:lnSpc>
              <a:spcBef>
                <a:spcPct val="0"/>
              </a:spcBef>
              <a:buClrTx/>
              <a:buSzTx/>
              <a:buFontTx/>
              <a:buNone/>
            </a:pPr>
            <a:r>
              <a:rPr lang="zh-CN" altLang="en-US" sz="2400" b="1" dirty="0">
                <a:latin typeface="楷体_GB2312" pitchFamily="49" charset="-122"/>
                <a:ea typeface="楷体_GB2312" pitchFamily="49" charset="-122"/>
              </a:rPr>
              <a:t>锁紧回路功能：液压执行器不工作时，确保保持在既定位置上。图示是使用液控单向阀的双向锁紧回路，广泛应用于工程机械等有锁紧要求的场合。</a:t>
            </a:r>
          </a:p>
        </p:txBody>
      </p:sp>
      <p:sp>
        <p:nvSpPr>
          <p:cNvPr id="64517" name="矩形 16"/>
          <p:cNvSpPr>
            <a:spLocks noChangeArrowheads="1"/>
          </p:cNvSpPr>
          <p:nvPr/>
        </p:nvSpPr>
        <p:spPr bwMode="auto">
          <a:xfrm>
            <a:off x="4499992" y="6173156"/>
            <a:ext cx="359975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spcBef>
                <a:spcPct val="0"/>
              </a:spcBef>
              <a:buClrTx/>
              <a:buSzTx/>
              <a:buFontTx/>
              <a:buNone/>
            </a:pPr>
            <a:r>
              <a:rPr lang="zh-CN" altLang="en-US" sz="1800" dirty="0">
                <a:latin typeface="微软雅黑" panose="020B0503020204020204" pitchFamily="34" charset="-122"/>
                <a:ea typeface="微软雅黑" panose="020B0503020204020204" pitchFamily="34" charset="-122"/>
              </a:rPr>
              <a:t>使用液控单向阀的双向锁紧回路</a:t>
            </a:r>
          </a:p>
        </p:txBody>
      </p:sp>
      <p:sp>
        <p:nvSpPr>
          <p:cNvPr id="7" name="Rectangle 12"/>
          <p:cNvSpPr>
            <a:spLocks noChangeArrowheads="1"/>
          </p:cNvSpPr>
          <p:nvPr/>
        </p:nvSpPr>
        <p:spPr bwMode="auto">
          <a:xfrm>
            <a:off x="2879304" y="94097"/>
            <a:ext cx="6264696" cy="646331"/>
          </a:xfrm>
          <a:prstGeom prst="rect">
            <a:avLst/>
          </a:prstGeom>
          <a:noFill/>
          <a:ln w="9525">
            <a:noFill/>
            <a:miter lim="800000"/>
            <a:headEnd/>
            <a:tailEnd/>
          </a:ln>
        </p:spPr>
        <p:txBody>
          <a:bodyPr wrap="square">
            <a:spAutoFit/>
          </a:bodyPr>
          <a:lstStyle/>
          <a:p>
            <a:pPr eaLnBrk="1" hangingPunct="1">
              <a:defRPr/>
            </a:pPr>
            <a:r>
              <a:rPr lang="en-US" altLang="zh-CN" sz="3600" b="1" dirty="0">
                <a:latin typeface="+mj-ea"/>
                <a:ea typeface="+mj-ea"/>
              </a:rPr>
              <a:t>§9</a:t>
            </a:r>
            <a:r>
              <a:rPr lang="en-US" altLang="zh-CN" sz="3600" b="1" dirty="0">
                <a:latin typeface="+mn-ea"/>
                <a:ea typeface="+mn-ea"/>
              </a:rPr>
              <a:t>.4 </a:t>
            </a:r>
            <a:r>
              <a:rPr lang="zh-CN" altLang="en-US" sz="3600" b="1" dirty="0">
                <a:latin typeface="+mn-ea"/>
                <a:ea typeface="+mn-ea"/>
              </a:rPr>
              <a:t>换向回路和锁紧回路</a:t>
            </a:r>
          </a:p>
        </p:txBody>
      </p:sp>
      <p:pic>
        <p:nvPicPr>
          <p:cNvPr id="2" name="图片 1"/>
          <p:cNvPicPr>
            <a:picLocks noChangeAspect="1"/>
          </p:cNvPicPr>
          <p:nvPr/>
        </p:nvPicPr>
        <p:blipFill>
          <a:blip r:embed="rId2">
            <a:extLst>
              <a:ext uri="{BEBA8EAE-BF5A-486C-A8C5-ECC9F3942E4B}">
                <a14:imgProps xmlns:a14="http://schemas.microsoft.com/office/drawing/2010/main">
                  <a14:imgLayer r:embed="rId3">
                    <a14:imgEffect>
                      <a14:sharpenSoften amount="12000"/>
                    </a14:imgEffect>
                    <a14:imgEffect>
                      <a14:brightnessContrast bright="51000" contrast="47000"/>
                    </a14:imgEffect>
                  </a14:imgLayer>
                </a14:imgProps>
              </a:ext>
              <a:ext uri="{28A0092B-C50C-407E-A947-70E740481C1C}">
                <a14:useLocalDpi xmlns:a14="http://schemas.microsoft.com/office/drawing/2010/main" val="0"/>
              </a:ext>
            </a:extLst>
          </a:blip>
          <a:stretch>
            <a:fillRect/>
          </a:stretch>
        </p:blipFill>
        <p:spPr>
          <a:xfrm>
            <a:off x="4660641" y="990600"/>
            <a:ext cx="2909124" cy="5055898"/>
          </a:xfrm>
          <a:prstGeom prst="rect">
            <a:avLst/>
          </a:prstGeom>
        </p:spPr>
      </p:pic>
    </p:spTree>
    <p:extLst>
      <p:ext uri="{BB962C8B-B14F-4D97-AF65-F5344CB8AC3E}">
        <p14:creationId xmlns:p14="http://schemas.microsoft.com/office/powerpoint/2010/main" val="39315524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矩形 8"/>
          <p:cNvSpPr>
            <a:spLocks noChangeArrowheads="1"/>
          </p:cNvSpPr>
          <p:nvPr/>
        </p:nvSpPr>
        <p:spPr bwMode="auto">
          <a:xfrm>
            <a:off x="130175" y="2000250"/>
            <a:ext cx="8929688"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400"/>
              </a:spcBef>
              <a:buClr>
                <a:schemeClr val="accent1"/>
              </a:buClr>
              <a:buSzPct val="68000"/>
              <a:buFont typeface="Wingdings 3" panose="05040102010807070707" pitchFamily="18" charset="2"/>
              <a:buChar char=""/>
              <a:defRPr sz="2700">
                <a:solidFill>
                  <a:schemeClr val="tx1"/>
                </a:solidFill>
                <a:latin typeface="Lucida Sans Unicode" panose="020B0602030504020204" pitchFamily="34" charset="0"/>
                <a:ea typeface="黑体" panose="02010609060101010101" pitchFamily="49" charset="-122"/>
              </a:defRPr>
            </a:lvl1pPr>
            <a:lvl2pPr marL="742950" indent="-285750">
              <a:spcBef>
                <a:spcPts val="325"/>
              </a:spcBef>
              <a:buClr>
                <a:schemeClr val="accent1"/>
              </a:buClr>
              <a:buFont typeface="Verdana" panose="020B0604030504040204" pitchFamily="34" charset="0"/>
              <a:buChar char="◦"/>
              <a:defRPr sz="2300">
                <a:solidFill>
                  <a:schemeClr val="tx1"/>
                </a:solidFill>
                <a:latin typeface="Lucida Sans Unicode" panose="020B0602030504020204" pitchFamily="34" charset="0"/>
                <a:ea typeface="黑体" panose="02010609060101010101" pitchFamily="49" charset="-122"/>
              </a:defRPr>
            </a:lvl2pPr>
            <a:lvl3pPr marL="1143000" indent="-228600">
              <a:spcBef>
                <a:spcPts val="350"/>
              </a:spcBef>
              <a:buClr>
                <a:schemeClr val="accent2"/>
              </a:buClr>
              <a:buSzPct val="100000"/>
              <a:buFont typeface="Wingdings 2" panose="05020102010507070707" pitchFamily="18" charset="2"/>
              <a:buChar char=""/>
              <a:defRPr sz="2100">
                <a:solidFill>
                  <a:schemeClr val="tx1"/>
                </a:solidFill>
                <a:latin typeface="Lucida Sans Unicode" panose="020B0602030504020204" pitchFamily="34" charset="0"/>
                <a:ea typeface="黑体" panose="02010609060101010101" pitchFamily="49" charset="-122"/>
              </a:defRPr>
            </a:lvl3pPr>
            <a:lvl4pPr marL="1600200" indent="-228600">
              <a:spcBef>
                <a:spcPts val="350"/>
              </a:spcBef>
              <a:buClr>
                <a:schemeClr val="accent2"/>
              </a:buClr>
              <a:buFont typeface="Wingdings 2" panose="05020102010507070707" pitchFamily="18" charset="2"/>
              <a:buChar char=""/>
              <a:defRPr sz="1900">
                <a:solidFill>
                  <a:schemeClr val="tx1"/>
                </a:solidFill>
                <a:latin typeface="Lucida Sans Unicode" panose="020B0602030504020204" pitchFamily="34" charset="0"/>
                <a:ea typeface="黑体" panose="02010609060101010101" pitchFamily="49" charset="-122"/>
              </a:defRPr>
            </a:lvl4pPr>
            <a:lvl5pPr marL="2057400" indent="-228600">
              <a:spcBef>
                <a:spcPts val="350"/>
              </a:spcBef>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5pPr>
            <a:lvl6pPr marL="25146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6pPr>
            <a:lvl7pPr marL="29718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7pPr>
            <a:lvl8pPr marL="34290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8pPr>
            <a:lvl9pPr marL="3886200" indent="-228600" eaLnBrk="0" fontAlgn="base" hangingPunct="0">
              <a:spcBef>
                <a:spcPts val="350"/>
              </a:spcBef>
              <a:spcAft>
                <a:spcPct val="0"/>
              </a:spcAft>
              <a:buClr>
                <a:schemeClr val="accent2"/>
              </a:buClr>
              <a:buFont typeface="Wingdings 2" panose="05020102010507070707" pitchFamily="18" charset="2"/>
              <a:buChar char=""/>
              <a:defRPr sz="2000">
                <a:solidFill>
                  <a:schemeClr val="tx1"/>
                </a:solidFill>
                <a:latin typeface="Lucida Sans Unicode" panose="020B0602030504020204" pitchFamily="34" charset="0"/>
                <a:ea typeface="黑体" panose="02010609060101010101" pitchFamily="49" charset="-122"/>
              </a:defRPr>
            </a:lvl9pPr>
          </a:lstStyle>
          <a:p>
            <a:pPr eaLnBrk="1" hangingPunct="1">
              <a:lnSpc>
                <a:spcPct val="150000"/>
              </a:lnSpc>
              <a:spcBef>
                <a:spcPct val="0"/>
              </a:spcBef>
              <a:buClrTx/>
              <a:buSzTx/>
              <a:buFontTx/>
              <a:buNone/>
            </a:pPr>
            <a:r>
              <a:rPr lang="en-US" altLang="zh-CN" sz="2400" dirty="0">
                <a:latin typeface="Arial" panose="020B0604020202020204" pitchFamily="34" charset="0"/>
                <a:ea typeface="宋体" panose="02010600030101010101" pitchFamily="2" charset="-122"/>
              </a:rPr>
              <a:t>     </a:t>
            </a:r>
            <a:r>
              <a:rPr lang="zh-CN" altLang="en-US" sz="2400" b="1" dirty="0">
                <a:latin typeface="楷体_GB2312" pitchFamily="49" charset="-122"/>
                <a:ea typeface="楷体_GB2312" pitchFamily="49" charset="-122"/>
              </a:rPr>
              <a:t>在液压系统中</a:t>
            </a:r>
            <a:r>
              <a:rPr lang="en-US" altLang="zh-CN" sz="2400" b="1" dirty="0">
                <a:latin typeface="楷体_GB2312" pitchFamily="49" charset="-122"/>
                <a:ea typeface="楷体_GB2312" pitchFamily="49" charset="-122"/>
              </a:rPr>
              <a:t>,</a:t>
            </a:r>
            <a:r>
              <a:rPr lang="zh-CN" altLang="en-US" sz="2400" b="1" dirty="0">
                <a:solidFill>
                  <a:srgbClr val="FF0000"/>
                </a:solidFill>
                <a:latin typeface="楷体_GB2312" pitchFamily="49" charset="-122"/>
                <a:ea typeface="楷体_GB2312" pitchFamily="49" charset="-122"/>
              </a:rPr>
              <a:t>如果由一个油源给多个液压缸输送压力油</a:t>
            </a:r>
            <a:r>
              <a:rPr lang="en-US" altLang="zh-CN" sz="2400" b="1" dirty="0">
                <a:solidFill>
                  <a:srgbClr val="FF0000"/>
                </a:solidFill>
                <a:latin typeface="楷体_GB2312" pitchFamily="49" charset="-122"/>
                <a:ea typeface="楷体_GB2312" pitchFamily="49" charset="-122"/>
              </a:rPr>
              <a:t>,</a:t>
            </a:r>
            <a:r>
              <a:rPr lang="zh-CN" altLang="en-US" sz="2400" b="1" dirty="0">
                <a:solidFill>
                  <a:srgbClr val="FF0000"/>
                </a:solidFill>
                <a:latin typeface="楷体_GB2312" pitchFamily="49" charset="-122"/>
                <a:ea typeface="楷体_GB2312" pitchFamily="49" charset="-122"/>
              </a:rPr>
              <a:t>这些液压缸会因压力和流量的彼此影响而在动作上相互牵制</a:t>
            </a:r>
            <a:r>
              <a:rPr lang="en-US" altLang="zh-CN" sz="2400" b="1" dirty="0">
                <a:solidFill>
                  <a:srgbClr val="FF0000"/>
                </a:solidFill>
                <a:latin typeface="楷体_GB2312" pitchFamily="49" charset="-122"/>
                <a:ea typeface="楷体_GB2312" pitchFamily="49" charset="-122"/>
              </a:rPr>
              <a:t>,</a:t>
            </a:r>
            <a:r>
              <a:rPr lang="zh-CN" altLang="en-US" sz="2400" b="1" dirty="0">
                <a:latin typeface="楷体_GB2312" pitchFamily="49" charset="-122"/>
                <a:ea typeface="楷体_GB2312" pitchFamily="49" charset="-122"/>
              </a:rPr>
              <a:t>必须使用一些特殊的回路才能实现预定的动作要求。</a:t>
            </a:r>
            <a:endParaRPr lang="en-US" altLang="zh-CN" sz="2400" b="1" dirty="0">
              <a:latin typeface="楷体_GB2312" pitchFamily="49" charset="-122"/>
              <a:ea typeface="楷体_GB2312" pitchFamily="49" charset="-122"/>
            </a:endParaRPr>
          </a:p>
          <a:p>
            <a:pPr eaLnBrk="1" hangingPunct="1">
              <a:lnSpc>
                <a:spcPct val="150000"/>
              </a:lnSpc>
              <a:spcBef>
                <a:spcPct val="0"/>
              </a:spcBef>
              <a:buClrTx/>
              <a:buSzTx/>
              <a:buFontTx/>
              <a:buNone/>
            </a:pPr>
            <a:r>
              <a:rPr lang="en-US" altLang="zh-CN" sz="2400" b="1" dirty="0">
                <a:latin typeface="楷体_GB2312" pitchFamily="49" charset="-122"/>
                <a:ea typeface="楷体_GB2312" pitchFamily="49" charset="-122"/>
              </a:rPr>
              <a:t>   </a:t>
            </a:r>
          </a:p>
          <a:p>
            <a:pPr eaLnBrk="1" hangingPunct="1">
              <a:lnSpc>
                <a:spcPct val="150000"/>
              </a:lnSpc>
              <a:spcBef>
                <a:spcPct val="0"/>
              </a:spcBef>
              <a:buClrTx/>
              <a:buSzTx/>
              <a:buFontTx/>
              <a:buNone/>
            </a:pPr>
            <a:endParaRPr lang="en-US" altLang="zh-CN" sz="2400" b="1" dirty="0">
              <a:latin typeface="楷体_GB2312" pitchFamily="49" charset="-122"/>
              <a:ea typeface="楷体_GB2312" pitchFamily="49" charset="-122"/>
            </a:endParaRPr>
          </a:p>
          <a:p>
            <a:pPr eaLnBrk="1" hangingPunct="1">
              <a:lnSpc>
                <a:spcPct val="150000"/>
              </a:lnSpc>
              <a:spcBef>
                <a:spcPct val="0"/>
              </a:spcBef>
              <a:buClrTx/>
              <a:buSzTx/>
              <a:buFontTx/>
              <a:buNone/>
            </a:pPr>
            <a:r>
              <a:rPr lang="en-US" altLang="zh-CN" sz="2400" b="1" dirty="0">
                <a:latin typeface="楷体_GB2312" pitchFamily="49" charset="-122"/>
                <a:ea typeface="楷体_GB2312" pitchFamily="49" charset="-122"/>
              </a:rPr>
              <a:t>   </a:t>
            </a:r>
            <a:r>
              <a:rPr lang="zh-CN" altLang="en-US" sz="2400" b="1" dirty="0">
                <a:latin typeface="楷体_GB2312" pitchFamily="49" charset="-122"/>
                <a:ea typeface="楷体_GB2312" pitchFamily="49" charset="-122"/>
              </a:rPr>
              <a:t>常见的这类回路主要有以下四种：</a:t>
            </a:r>
            <a:r>
              <a:rPr lang="zh-CN" altLang="en-US" sz="2400" b="1" dirty="0">
                <a:solidFill>
                  <a:srgbClr val="FF0000"/>
                </a:solidFill>
                <a:latin typeface="楷体_GB2312" pitchFamily="49" charset="-122"/>
                <a:ea typeface="楷体_GB2312" pitchFamily="49" charset="-122"/>
              </a:rPr>
              <a:t>顺序动作回路、同步回路、多缸</a:t>
            </a:r>
          </a:p>
        </p:txBody>
      </p:sp>
      <p:sp>
        <p:nvSpPr>
          <p:cNvPr id="7" name="矩形 6"/>
          <p:cNvSpPr/>
          <p:nvPr/>
        </p:nvSpPr>
        <p:spPr>
          <a:xfrm>
            <a:off x="195263" y="1357313"/>
            <a:ext cx="1357312" cy="558800"/>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eaLnBrk="1" hangingPunct="1">
              <a:lnSpc>
                <a:spcPct val="150000"/>
              </a:lnSpc>
              <a:buFont typeface="Wingdings" pitchFamily="2" charset="2"/>
              <a:buChar char="ü"/>
              <a:defRPr/>
            </a:pPr>
            <a:r>
              <a:rPr lang="zh-CN" altLang="en-US" b="1" dirty="0">
                <a:latin typeface="楷体_GB2312" pitchFamily="49" charset="-122"/>
                <a:ea typeface="楷体_GB2312" pitchFamily="49" charset="-122"/>
              </a:rPr>
              <a:t> 概念</a:t>
            </a:r>
          </a:p>
        </p:txBody>
      </p:sp>
      <p:sp>
        <p:nvSpPr>
          <p:cNvPr id="10" name="矩形 9"/>
          <p:cNvSpPr/>
          <p:nvPr/>
        </p:nvSpPr>
        <p:spPr>
          <a:xfrm>
            <a:off x="201613" y="3929063"/>
            <a:ext cx="1355725" cy="560387"/>
          </a:xfrm>
          <a:prstGeom prst="rect">
            <a:avLst/>
          </a:prstGeom>
        </p:spPr>
        <p:style>
          <a:lnRef idx="1">
            <a:schemeClr val="accent1"/>
          </a:lnRef>
          <a:fillRef idx="2">
            <a:schemeClr val="accent1"/>
          </a:fillRef>
          <a:effectRef idx="1">
            <a:schemeClr val="accent1"/>
          </a:effectRef>
          <a:fontRef idx="minor">
            <a:schemeClr val="dk1"/>
          </a:fontRef>
        </p:style>
        <p:txBody>
          <a:bodyPr>
            <a:spAutoFit/>
          </a:bodyPr>
          <a:lstStyle/>
          <a:p>
            <a:pPr eaLnBrk="1" hangingPunct="1">
              <a:lnSpc>
                <a:spcPct val="150000"/>
              </a:lnSpc>
              <a:buFont typeface="Wingdings" pitchFamily="2" charset="2"/>
              <a:buChar char="ü"/>
              <a:defRPr/>
            </a:pPr>
            <a:r>
              <a:rPr lang="zh-CN" altLang="en-US" b="1" dirty="0">
                <a:latin typeface="楷体_GB2312" pitchFamily="49" charset="-122"/>
                <a:ea typeface="楷体_GB2312" pitchFamily="49" charset="-122"/>
              </a:rPr>
              <a:t> 类型</a:t>
            </a:r>
          </a:p>
        </p:txBody>
      </p:sp>
      <p:sp>
        <p:nvSpPr>
          <p:cNvPr id="8" name="Rectangle 12"/>
          <p:cNvSpPr>
            <a:spLocks noChangeArrowheads="1"/>
          </p:cNvSpPr>
          <p:nvPr/>
        </p:nvSpPr>
        <p:spPr bwMode="auto">
          <a:xfrm>
            <a:off x="3923928" y="188640"/>
            <a:ext cx="4357283" cy="646331"/>
          </a:xfrm>
          <a:prstGeom prst="rect">
            <a:avLst/>
          </a:prstGeom>
          <a:noFill/>
          <a:ln w="9525">
            <a:noFill/>
            <a:miter lim="800000"/>
            <a:headEnd/>
            <a:tailEnd/>
          </a:ln>
          <a:effectLst/>
        </p:spPr>
        <p:txBody>
          <a:bodyPr wrap="none">
            <a:spAutoFit/>
          </a:bodyPr>
          <a:lstStyle/>
          <a:p>
            <a:pPr eaLnBrk="1" hangingPunct="1">
              <a:defRPr/>
            </a:pPr>
            <a:r>
              <a:rPr lang="en-US" altLang="zh-CN" sz="3600" b="1" dirty="0">
                <a:latin typeface="+mj-ea"/>
                <a:ea typeface="+mj-ea"/>
              </a:rPr>
              <a:t>§9</a:t>
            </a:r>
            <a:r>
              <a:rPr lang="en-US" altLang="zh-CN" sz="3600" b="1" dirty="0">
                <a:latin typeface="+mn-ea"/>
                <a:ea typeface="+mn-ea"/>
              </a:rPr>
              <a:t>.5 </a:t>
            </a:r>
            <a:r>
              <a:rPr lang="zh-CN" altLang="en-US" sz="3600" b="1" dirty="0">
                <a:latin typeface="+mn-ea"/>
                <a:ea typeface="+mn-ea"/>
              </a:rPr>
              <a:t>多缸动作回路</a:t>
            </a:r>
          </a:p>
        </p:txBody>
      </p:sp>
    </p:spTree>
    <p:extLst>
      <p:ext uri="{BB962C8B-B14F-4D97-AF65-F5344CB8AC3E}">
        <p14:creationId xmlns:p14="http://schemas.microsoft.com/office/powerpoint/2010/main" val="3916716995"/>
      </p:ext>
    </p:extLst>
  </p:cSld>
  <p:clrMapOvr>
    <a:masterClrMapping/>
  </p:clrMapOvr>
</p:sld>
</file>

<file path=ppt/theme/theme1.xml><?xml version="1.0" encoding="utf-8"?>
<a:theme xmlns:a="http://schemas.openxmlformats.org/drawingml/2006/main" name="default">
  <a:themeElements>
    <a:clrScheme name="defaul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2">
        <a:dk1>
          <a:srgbClr val="EAEAEA"/>
        </a:dk1>
        <a:lt1>
          <a:srgbClr val="FFFFFF"/>
        </a:lt1>
        <a:dk2>
          <a:srgbClr val="000000"/>
        </a:dk2>
        <a:lt2>
          <a:srgbClr val="FFFFFF"/>
        </a:lt2>
        <a:accent1>
          <a:srgbClr val="00CC99"/>
        </a:accent1>
        <a:accent2>
          <a:srgbClr val="3333CC"/>
        </a:accent2>
        <a:accent3>
          <a:srgbClr val="AAAAAA"/>
        </a:accent3>
        <a:accent4>
          <a:srgbClr val="DADADA"/>
        </a:accent4>
        <a:accent5>
          <a:srgbClr val="AAE2CA"/>
        </a:accent5>
        <a:accent6>
          <a:srgbClr val="2D2DB9"/>
        </a:accent6>
        <a:hlink>
          <a:srgbClr val="CCCCFF"/>
        </a:hlink>
        <a:folHlink>
          <a:srgbClr val="000066"/>
        </a:folHlink>
      </a:clrScheme>
      <a:clrMap bg1="dk2" tx1="lt1" bg2="dk1" tx2="lt2" accent1="accent1" accent2="accent2" accent3="accent3" accent4="accent4" accent5="accent5" accent6="accent6" hlink="hlink" folHlink="folHlink"/>
    </a:extraClrScheme>
    <a:extraClrScheme>
      <a:clrScheme name="default 3">
        <a:dk1>
          <a:srgbClr val="EAEAEA"/>
        </a:dk1>
        <a:lt1>
          <a:srgbClr val="FFFFFF"/>
        </a:lt1>
        <a:dk2>
          <a:srgbClr val="CC0000"/>
        </a:dk2>
        <a:lt2>
          <a:srgbClr val="FFFFFF"/>
        </a:lt2>
        <a:accent1>
          <a:srgbClr val="FFFF66"/>
        </a:accent1>
        <a:accent2>
          <a:srgbClr val="3333CC"/>
        </a:accent2>
        <a:accent3>
          <a:srgbClr val="E2AAAA"/>
        </a:accent3>
        <a:accent4>
          <a:srgbClr val="DADADA"/>
        </a:accent4>
        <a:accent5>
          <a:srgbClr val="FFFFB8"/>
        </a:accent5>
        <a:accent6>
          <a:srgbClr val="2D2DB9"/>
        </a:accent6>
        <a:hlink>
          <a:srgbClr val="CCCCFF"/>
        </a:hlink>
        <a:folHlink>
          <a:srgbClr val="000066"/>
        </a:folHlink>
      </a:clrScheme>
      <a:clrMap bg1="dk2" tx1="lt1" bg2="dk1" tx2="lt2" accent1="accent1" accent2="accent2" accent3="accent3" accent4="accent4" accent5="accent5" accent6="accent6" hlink="hlink" folHlink="folHlink"/>
    </a:extraClrScheme>
    <a:extraClrScheme>
      <a:clrScheme name="default 4">
        <a:dk1>
          <a:srgbClr val="FF0000"/>
        </a:dk1>
        <a:lt1>
          <a:srgbClr val="FFFFCC"/>
        </a:lt1>
        <a:dk2>
          <a:srgbClr val="FF3300"/>
        </a:dk2>
        <a:lt2>
          <a:srgbClr val="008000"/>
        </a:lt2>
        <a:accent1>
          <a:srgbClr val="33CC33"/>
        </a:accent1>
        <a:accent2>
          <a:srgbClr val="3333CC"/>
        </a:accent2>
        <a:accent3>
          <a:srgbClr val="FFFFE2"/>
        </a:accent3>
        <a:accent4>
          <a:srgbClr val="DA0000"/>
        </a:accent4>
        <a:accent5>
          <a:srgbClr val="ADE2AD"/>
        </a:accent5>
        <a:accent6>
          <a:srgbClr val="2D2DB9"/>
        </a:accent6>
        <a:hlink>
          <a:srgbClr val="CCCCFF"/>
        </a:hlink>
        <a:folHlink>
          <a:srgbClr val="000066"/>
        </a:folHlink>
      </a:clrScheme>
      <a:clrMap bg1="lt1" tx1="dk1" bg2="lt2" tx2="dk2" accent1="accent1" accent2="accent2" accent3="accent3" accent4="accent4" accent5="accent5" accent6="accent6" hlink="hlink" folHlink="folHlink"/>
    </a:extraClrScheme>
    <a:extraClrScheme>
      <a:clrScheme name="default 5">
        <a:dk1>
          <a:srgbClr val="006600"/>
        </a:dk1>
        <a:lt1>
          <a:srgbClr val="FFFFFF"/>
        </a:lt1>
        <a:dk2>
          <a:srgbClr val="006600"/>
        </a:dk2>
        <a:lt2>
          <a:srgbClr val="663300"/>
        </a:lt2>
        <a:accent1>
          <a:srgbClr val="996633"/>
        </a:accent1>
        <a:accent2>
          <a:srgbClr val="3333CC"/>
        </a:accent2>
        <a:accent3>
          <a:srgbClr val="FFFFFF"/>
        </a:accent3>
        <a:accent4>
          <a:srgbClr val="005600"/>
        </a:accent4>
        <a:accent5>
          <a:srgbClr val="CAB8AD"/>
        </a:accent5>
        <a:accent6>
          <a:srgbClr val="2D2DB9"/>
        </a:accent6>
        <a:hlink>
          <a:srgbClr val="CCCCFF"/>
        </a:hlink>
        <a:folHlink>
          <a:srgbClr val="000066"/>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default</Template>
  <TotalTime>2458</TotalTime>
  <Words>1741</Words>
  <Application>Microsoft Office PowerPoint</Application>
  <PresentationFormat>全屏显示(4:3)</PresentationFormat>
  <Paragraphs>165</Paragraphs>
  <Slides>30</Slides>
  <Notes>2</Notes>
  <HiddenSlides>0</HiddenSlides>
  <MMClips>0</MMClips>
  <ScaleCrop>false</ScaleCrop>
  <HeadingPairs>
    <vt:vector size="4" baseType="variant">
      <vt:variant>
        <vt:lpstr>主题</vt:lpstr>
      </vt:variant>
      <vt:variant>
        <vt:i4>1</vt:i4>
      </vt:variant>
      <vt:variant>
        <vt:lpstr>幻灯片标题</vt:lpstr>
      </vt:variant>
      <vt:variant>
        <vt:i4>30</vt:i4>
      </vt:variant>
    </vt:vector>
  </HeadingPairs>
  <TitlesOfParts>
    <vt:vector size="31" baseType="lpstr">
      <vt:lpstr>default</vt:lpstr>
      <vt:lpstr>第十三讲 其他基本回路（下）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Hydraulic Transmissions for Wind Energy</dc:title>
  <dc:creator>Feng Wang</dc:creator>
  <cp:lastModifiedBy>gfgong</cp:lastModifiedBy>
  <cp:revision>371</cp:revision>
  <cp:lastPrinted>1601-01-01T00:00:00Z</cp:lastPrinted>
  <dcterms:created xsi:type="dcterms:W3CDTF">2010-12-21T11:12:58Z</dcterms:created>
  <dcterms:modified xsi:type="dcterms:W3CDTF">2021-12-23T06:09:08Z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y fmtid="{D5CDD505-2E9C-101B-9397-08002B2CF9AE}" pid="3" name="LCID">
    <vt:i4>2052</vt:i4>
  </property>
</Properties>
</file>